
<file path=[Content_Types].xml><?xml version="1.0" encoding="utf-8"?>
<Types xmlns="http://schemas.openxmlformats.org/package/2006/content-types">
  <Default Extension="png" ContentType="image/png"/>
  <Default Extension="jfif"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932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127.0.0.1:4943/?canisterId=avqkn-guaaa-aaaaa-qaaea-cai&amp;id=b77ix-eeaaa-aaaaa-qaada-cai" TargetMode="External"/><Relationship Id="rId4" Type="http://schemas.openxmlformats.org/officeDocument/2006/relationships/hyperlink" Target="https://github.com/Jeddymitchy/Loyalty-Exchange-Point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2.jfif"/><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jfif"/><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jfif"/><Relationship Id="rId4" Type="http://schemas.openxmlformats.org/officeDocument/2006/relationships/image" Target="../media/image8.jfif"/><Relationship Id="rId9" Type="http://schemas.openxmlformats.org/officeDocument/2006/relationships/image" Target="../media/image13.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3050143"/>
            <a:ext cx="7415927" cy="2129314"/>
          </a:xfrm>
          <a:prstGeom prst="rect">
            <a:avLst/>
          </a:prstGeom>
          <a:noFill/>
          <a:ln/>
        </p:spPr>
        <p:txBody>
          <a:bodyPr wrap="square" rtlCol="0" anchor="t"/>
          <a:lstStyle/>
          <a:p>
            <a:pPr marL="0" indent="0">
              <a:lnSpc>
                <a:spcPts val="8384"/>
              </a:lnSpc>
              <a:buNone/>
            </a:pPr>
            <a:r>
              <a:rPr lang="en-US" sz="6707" dirty="0">
                <a:solidFill>
                  <a:srgbClr val="76B9FF"/>
                </a:solidFill>
                <a:latin typeface="Roboto Slab" pitchFamily="34" charset="0"/>
                <a:ea typeface="Roboto Slab" pitchFamily="34" charset="-122"/>
                <a:cs typeface="Roboto Slab" pitchFamily="34" charset="-120"/>
              </a:rPr>
              <a:t>Loyalty Points Exchange System</a:t>
            </a:r>
            <a:endParaRPr lang="en-US" sz="6707"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864037" y="803672"/>
            <a:ext cx="6172200" cy="771525"/>
          </a:xfrm>
          <a:prstGeom prst="rect">
            <a:avLst/>
          </a:prstGeom>
          <a:noFill/>
          <a:ln/>
        </p:spPr>
        <p:txBody>
          <a:bodyPr wrap="none" rtlCol="0" anchor="t"/>
          <a:lstStyle/>
          <a:p>
            <a:pPr marL="0" indent="0">
              <a:lnSpc>
                <a:spcPts val="6075"/>
              </a:lnSpc>
              <a:buNone/>
            </a:pPr>
            <a:r>
              <a:rPr lang="en-US" sz="6600" dirty="0">
                <a:solidFill>
                  <a:srgbClr val="76B9FF"/>
                </a:solidFill>
                <a:latin typeface="Roboto Slab" pitchFamily="34" charset="0"/>
                <a:ea typeface="Roboto Slab" pitchFamily="34" charset="-122"/>
                <a:cs typeface="Roboto Slab" pitchFamily="34" charset="-120"/>
              </a:rPr>
              <a:t>Challenges</a:t>
            </a:r>
            <a:endParaRPr lang="en-US" sz="6600" dirty="0"/>
          </a:p>
        </p:txBody>
      </p:sp>
      <p:sp>
        <p:nvSpPr>
          <p:cNvPr id="5" name="Shape 3"/>
          <p:cNvSpPr/>
          <p:nvPr/>
        </p:nvSpPr>
        <p:spPr>
          <a:xfrm>
            <a:off x="864036" y="2771036"/>
            <a:ext cx="4136231" cy="3141033"/>
          </a:xfrm>
          <a:prstGeom prst="roundRect">
            <a:avLst>
              <a:gd name="adj" fmla="val 2243"/>
            </a:avLst>
          </a:prstGeom>
          <a:solidFill>
            <a:srgbClr val="3F4652"/>
          </a:solidFill>
          <a:ln/>
        </p:spPr>
      </p:sp>
      <p:sp>
        <p:nvSpPr>
          <p:cNvPr id="6" name="Text 4"/>
          <p:cNvSpPr/>
          <p:nvPr/>
        </p:nvSpPr>
        <p:spPr>
          <a:xfrm>
            <a:off x="1110853" y="3011447"/>
            <a:ext cx="3642598" cy="1157288"/>
          </a:xfrm>
          <a:prstGeom prst="rect">
            <a:avLst/>
          </a:prstGeom>
          <a:noFill/>
          <a:ln/>
        </p:spPr>
        <p:txBody>
          <a:bodyPr wrap="square" rtlCol="0" anchor="t"/>
          <a:lstStyle/>
          <a:p>
            <a:pPr marL="0" indent="0">
              <a:buNone/>
            </a:pPr>
            <a:r>
              <a:rPr lang="en-US" sz="3600" dirty="0">
                <a:solidFill>
                  <a:srgbClr val="D6E5EF"/>
                </a:solidFill>
                <a:latin typeface="Roboto Slab" pitchFamily="34" charset="0"/>
                <a:ea typeface="Roboto Slab" pitchFamily="34" charset="-122"/>
                <a:cs typeface="Roboto Slab" pitchFamily="34" charset="-120"/>
              </a:rPr>
              <a:t>Steep learning curve for Motoko and Internet Computer development.</a:t>
            </a:r>
            <a:endParaRPr lang="en-US" sz="3600" dirty="0"/>
          </a:p>
        </p:txBody>
      </p:sp>
      <p:sp>
        <p:nvSpPr>
          <p:cNvPr id="7" name="Shape 5"/>
          <p:cNvSpPr/>
          <p:nvPr/>
        </p:nvSpPr>
        <p:spPr>
          <a:xfrm>
            <a:off x="5247083" y="2771036"/>
            <a:ext cx="4136231" cy="3141033"/>
          </a:xfrm>
          <a:prstGeom prst="roundRect">
            <a:avLst>
              <a:gd name="adj" fmla="val 2243"/>
            </a:avLst>
          </a:prstGeom>
          <a:solidFill>
            <a:srgbClr val="3F4652"/>
          </a:solidFill>
          <a:ln/>
        </p:spPr>
      </p:sp>
      <p:sp>
        <p:nvSpPr>
          <p:cNvPr id="8" name="Text 6"/>
          <p:cNvSpPr/>
          <p:nvPr/>
        </p:nvSpPr>
        <p:spPr>
          <a:xfrm>
            <a:off x="5617309" y="3081305"/>
            <a:ext cx="3642598" cy="771525"/>
          </a:xfrm>
          <a:prstGeom prst="rect">
            <a:avLst/>
          </a:prstGeom>
          <a:noFill/>
          <a:ln/>
        </p:spPr>
        <p:txBody>
          <a:bodyPr wrap="square" rtlCol="0" anchor="t"/>
          <a:lstStyle/>
          <a:p>
            <a:pPr marL="0" indent="0">
              <a:buNone/>
            </a:pPr>
            <a:r>
              <a:rPr lang="en-US" sz="3600" dirty="0">
                <a:solidFill>
                  <a:srgbClr val="D6E5EF"/>
                </a:solidFill>
                <a:latin typeface="Roboto Slab" pitchFamily="34" charset="0"/>
                <a:ea typeface="Roboto Slab" pitchFamily="34" charset="-122"/>
                <a:cs typeface="Roboto Slab" pitchFamily="34" charset="-120"/>
              </a:rPr>
              <a:t>Complex environment setup and configuration.</a:t>
            </a:r>
            <a:endParaRPr lang="en-US" sz="3600" dirty="0"/>
          </a:p>
        </p:txBody>
      </p:sp>
      <p:sp>
        <p:nvSpPr>
          <p:cNvPr id="9" name="Shape 7"/>
          <p:cNvSpPr/>
          <p:nvPr/>
        </p:nvSpPr>
        <p:spPr>
          <a:xfrm>
            <a:off x="9630132" y="2764630"/>
            <a:ext cx="4136231" cy="3147439"/>
          </a:xfrm>
          <a:prstGeom prst="roundRect">
            <a:avLst>
              <a:gd name="adj" fmla="val 2243"/>
            </a:avLst>
          </a:prstGeom>
          <a:solidFill>
            <a:srgbClr val="3F4652"/>
          </a:solidFill>
          <a:ln/>
        </p:spPr>
      </p:sp>
      <p:sp>
        <p:nvSpPr>
          <p:cNvPr id="10" name="Text 8"/>
          <p:cNvSpPr/>
          <p:nvPr/>
        </p:nvSpPr>
        <p:spPr>
          <a:xfrm>
            <a:off x="9876948" y="2941746"/>
            <a:ext cx="3642598" cy="1157288"/>
          </a:xfrm>
          <a:prstGeom prst="rect">
            <a:avLst/>
          </a:prstGeom>
          <a:noFill/>
          <a:ln/>
        </p:spPr>
        <p:txBody>
          <a:bodyPr wrap="square" rtlCol="0" anchor="t"/>
          <a:lstStyle/>
          <a:p>
            <a:pPr marL="0" indent="0">
              <a:buNone/>
            </a:pPr>
            <a:r>
              <a:rPr lang="en-US" sz="3600" dirty="0">
                <a:solidFill>
                  <a:srgbClr val="D6E5EF"/>
                </a:solidFill>
                <a:latin typeface="Roboto Slab" pitchFamily="34" charset="0"/>
                <a:ea typeface="Roboto Slab" pitchFamily="34" charset="-122"/>
                <a:cs typeface="Roboto Slab" pitchFamily="34" charset="-120"/>
              </a:rPr>
              <a:t>Overcoming canister deployment and build issues.</a:t>
            </a:r>
            <a:endParaRPr lang="en-US" sz="36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521637" y="760452"/>
            <a:ext cx="6172200" cy="771525"/>
          </a:xfrm>
          <a:prstGeom prst="rect">
            <a:avLst/>
          </a:prstGeom>
          <a:noFill/>
          <a:ln/>
        </p:spPr>
        <p:txBody>
          <a:bodyPr wrap="none" rtlCol="0" anchor="t"/>
          <a:lstStyle/>
          <a:p>
            <a:pPr marL="0" indent="0">
              <a:lnSpc>
                <a:spcPts val="6075"/>
              </a:lnSpc>
              <a:buNone/>
            </a:pPr>
            <a:r>
              <a:rPr lang="en-US" sz="6000" dirty="0">
                <a:solidFill>
                  <a:srgbClr val="76B9FF"/>
                </a:solidFill>
                <a:latin typeface="Roboto Slab" pitchFamily="34" charset="0"/>
                <a:ea typeface="Roboto Slab" pitchFamily="34" charset="-122"/>
                <a:cs typeface="Roboto Slab" pitchFamily="34" charset="-120"/>
              </a:rPr>
              <a:t>Future Plans</a:t>
            </a:r>
            <a:endParaRPr lang="en-US" sz="6000" dirty="0"/>
          </a:p>
        </p:txBody>
      </p:sp>
      <p:sp>
        <p:nvSpPr>
          <p:cNvPr id="6" name="Shape 3"/>
          <p:cNvSpPr/>
          <p:nvPr/>
        </p:nvSpPr>
        <p:spPr>
          <a:xfrm>
            <a:off x="4521637" y="2179915"/>
            <a:ext cx="555427" cy="555427"/>
          </a:xfrm>
          <a:prstGeom prst="roundRect">
            <a:avLst>
              <a:gd name="adj" fmla="val 6668"/>
            </a:avLst>
          </a:prstGeom>
          <a:solidFill>
            <a:srgbClr val="3F4652"/>
          </a:solidFill>
          <a:ln/>
        </p:spPr>
      </p:sp>
      <p:sp>
        <p:nvSpPr>
          <p:cNvPr id="7" name="Text 4"/>
          <p:cNvSpPr/>
          <p:nvPr/>
        </p:nvSpPr>
        <p:spPr>
          <a:xfrm>
            <a:off x="4722971" y="2272427"/>
            <a:ext cx="152638" cy="370284"/>
          </a:xfrm>
          <a:prstGeom prst="rect">
            <a:avLst/>
          </a:prstGeom>
          <a:noFill/>
          <a:ln/>
        </p:spPr>
        <p:txBody>
          <a:bodyPr wrap="none" rtlCol="0" anchor="t"/>
          <a:lstStyle/>
          <a:p>
            <a:pPr marL="0" indent="0" algn="ctr">
              <a:lnSpc>
                <a:spcPts val="2916"/>
              </a:lnSpc>
              <a:buNone/>
            </a:pPr>
            <a:r>
              <a:rPr lang="en-US" sz="2916" dirty="0">
                <a:solidFill>
                  <a:srgbClr val="D6E5EF"/>
                </a:solidFill>
                <a:latin typeface="Roboto Slab" pitchFamily="34" charset="0"/>
                <a:ea typeface="Roboto Slab" pitchFamily="34" charset="-122"/>
                <a:cs typeface="Roboto Slab" pitchFamily="34" charset="-120"/>
              </a:rPr>
              <a:t>1</a:t>
            </a:r>
            <a:endParaRPr lang="en-US" sz="2916" dirty="0"/>
          </a:p>
        </p:txBody>
      </p:sp>
      <p:sp>
        <p:nvSpPr>
          <p:cNvPr id="8" name="Text 5"/>
          <p:cNvSpPr/>
          <p:nvPr/>
        </p:nvSpPr>
        <p:spPr>
          <a:xfrm>
            <a:off x="5323880" y="2179915"/>
            <a:ext cx="3367326" cy="385763"/>
          </a:xfrm>
          <a:prstGeom prst="rect">
            <a:avLst/>
          </a:prstGeom>
          <a:noFill/>
          <a:ln/>
        </p:spPr>
        <p:txBody>
          <a:bodyPr wrap="none" rtlCol="0" anchor="t"/>
          <a:lstStyle/>
          <a:p>
            <a:pPr marL="0" indent="0">
              <a:lnSpc>
                <a:spcPts val="3038"/>
              </a:lnSpc>
              <a:buNone/>
            </a:pPr>
            <a:r>
              <a:rPr lang="en-US" sz="2800" dirty="0">
                <a:solidFill>
                  <a:srgbClr val="D6E5EF"/>
                </a:solidFill>
                <a:latin typeface="Roboto Slab" pitchFamily="34" charset="0"/>
                <a:ea typeface="Roboto Slab" pitchFamily="34" charset="-122"/>
                <a:cs typeface="Roboto Slab" pitchFamily="34" charset="-120"/>
              </a:rPr>
              <a:t>Intuitive User Interface</a:t>
            </a:r>
            <a:endParaRPr lang="en-US" sz="2800" dirty="0"/>
          </a:p>
        </p:txBody>
      </p:sp>
      <p:sp>
        <p:nvSpPr>
          <p:cNvPr id="9" name="Text 6"/>
          <p:cNvSpPr/>
          <p:nvPr/>
        </p:nvSpPr>
        <p:spPr>
          <a:xfrm>
            <a:off x="5323880" y="2713792"/>
            <a:ext cx="8442484" cy="395049"/>
          </a:xfrm>
          <a:prstGeom prst="rect">
            <a:avLst/>
          </a:prstGeom>
          <a:noFill/>
          <a:ln/>
        </p:spPr>
        <p:txBody>
          <a:bodyPr wrap="none" rtlCol="0" anchor="t"/>
          <a:lstStyle/>
          <a:p>
            <a:pPr marL="0" indent="0">
              <a:lnSpc>
                <a:spcPts val="3110"/>
              </a:lnSpc>
              <a:buNone/>
            </a:pPr>
            <a:r>
              <a:rPr lang="en-US" sz="2400" dirty="0">
                <a:solidFill>
                  <a:srgbClr val="D6E5EF"/>
                </a:solidFill>
                <a:latin typeface="Roboto" pitchFamily="34" charset="0"/>
                <a:ea typeface="Roboto" pitchFamily="34" charset="-122"/>
                <a:cs typeface="Roboto" pitchFamily="34" charset="-120"/>
              </a:rPr>
              <a:t>Create a visually appealing and easy-to-use platform.</a:t>
            </a:r>
            <a:endParaRPr lang="en-US" sz="2400" dirty="0"/>
          </a:p>
        </p:txBody>
      </p:sp>
      <p:sp>
        <p:nvSpPr>
          <p:cNvPr id="10" name="Shape 7"/>
          <p:cNvSpPr/>
          <p:nvPr/>
        </p:nvSpPr>
        <p:spPr>
          <a:xfrm>
            <a:off x="4521637" y="3633311"/>
            <a:ext cx="555427" cy="555427"/>
          </a:xfrm>
          <a:prstGeom prst="roundRect">
            <a:avLst>
              <a:gd name="adj" fmla="val 6668"/>
            </a:avLst>
          </a:prstGeom>
          <a:solidFill>
            <a:srgbClr val="3F4652"/>
          </a:solidFill>
          <a:ln/>
        </p:spPr>
      </p:sp>
      <p:sp>
        <p:nvSpPr>
          <p:cNvPr id="11" name="Text 8"/>
          <p:cNvSpPr/>
          <p:nvPr/>
        </p:nvSpPr>
        <p:spPr>
          <a:xfrm>
            <a:off x="4697016" y="3725823"/>
            <a:ext cx="204549" cy="370284"/>
          </a:xfrm>
          <a:prstGeom prst="rect">
            <a:avLst/>
          </a:prstGeom>
          <a:noFill/>
          <a:ln/>
        </p:spPr>
        <p:txBody>
          <a:bodyPr wrap="none" rtlCol="0" anchor="t"/>
          <a:lstStyle/>
          <a:p>
            <a:pPr marL="0" indent="0" algn="ctr">
              <a:lnSpc>
                <a:spcPts val="2916"/>
              </a:lnSpc>
              <a:buNone/>
            </a:pPr>
            <a:r>
              <a:rPr lang="en-US" sz="2916" dirty="0">
                <a:solidFill>
                  <a:srgbClr val="D6E5EF"/>
                </a:solidFill>
                <a:latin typeface="Roboto Slab" pitchFamily="34" charset="0"/>
                <a:ea typeface="Roboto Slab" pitchFamily="34" charset="-122"/>
                <a:cs typeface="Roboto Slab" pitchFamily="34" charset="-120"/>
              </a:rPr>
              <a:t>2</a:t>
            </a:r>
            <a:endParaRPr lang="en-US" sz="2916" dirty="0"/>
          </a:p>
        </p:txBody>
      </p:sp>
      <p:sp>
        <p:nvSpPr>
          <p:cNvPr id="12" name="Text 9"/>
          <p:cNvSpPr/>
          <p:nvPr/>
        </p:nvSpPr>
        <p:spPr>
          <a:xfrm>
            <a:off x="5323880" y="3633311"/>
            <a:ext cx="3086100" cy="385763"/>
          </a:xfrm>
          <a:prstGeom prst="rect">
            <a:avLst/>
          </a:prstGeom>
          <a:noFill/>
          <a:ln/>
        </p:spPr>
        <p:txBody>
          <a:bodyPr wrap="none" rtlCol="0" anchor="t"/>
          <a:lstStyle/>
          <a:p>
            <a:pPr marL="0" indent="0">
              <a:lnSpc>
                <a:spcPts val="3038"/>
              </a:lnSpc>
              <a:buNone/>
            </a:pPr>
            <a:r>
              <a:rPr lang="en-US" sz="2800" dirty="0">
                <a:solidFill>
                  <a:srgbClr val="D6E5EF"/>
                </a:solidFill>
                <a:latin typeface="Roboto Slab" pitchFamily="34" charset="0"/>
                <a:ea typeface="Roboto Slab" pitchFamily="34" charset="-122"/>
                <a:cs typeface="Roboto Slab" pitchFamily="34" charset="-120"/>
              </a:rPr>
              <a:t>Robust Security</a:t>
            </a:r>
            <a:endParaRPr lang="en-US" sz="2800" dirty="0"/>
          </a:p>
        </p:txBody>
      </p:sp>
      <p:sp>
        <p:nvSpPr>
          <p:cNvPr id="13" name="Text 10"/>
          <p:cNvSpPr/>
          <p:nvPr/>
        </p:nvSpPr>
        <p:spPr>
          <a:xfrm>
            <a:off x="5323880" y="4167188"/>
            <a:ext cx="8442484" cy="395049"/>
          </a:xfrm>
          <a:prstGeom prst="rect">
            <a:avLst/>
          </a:prstGeom>
          <a:noFill/>
          <a:ln/>
        </p:spPr>
        <p:txBody>
          <a:bodyPr wrap="none" rtlCol="0" anchor="t"/>
          <a:lstStyle/>
          <a:p>
            <a:pPr marL="0" indent="0">
              <a:lnSpc>
                <a:spcPts val="3110"/>
              </a:lnSpc>
              <a:buNone/>
            </a:pPr>
            <a:r>
              <a:rPr lang="en-US" sz="2400" dirty="0">
                <a:solidFill>
                  <a:srgbClr val="D6E5EF"/>
                </a:solidFill>
                <a:latin typeface="Roboto" pitchFamily="34" charset="0"/>
                <a:ea typeface="Roboto" pitchFamily="34" charset="-122"/>
                <a:cs typeface="Roboto" pitchFamily="34" charset="-120"/>
              </a:rPr>
              <a:t>Protect user data and transactions with reliable safeguards.</a:t>
            </a:r>
            <a:endParaRPr lang="en-US" sz="2400" dirty="0"/>
          </a:p>
        </p:txBody>
      </p:sp>
      <p:sp>
        <p:nvSpPr>
          <p:cNvPr id="14" name="Shape 11"/>
          <p:cNvSpPr/>
          <p:nvPr/>
        </p:nvSpPr>
        <p:spPr>
          <a:xfrm>
            <a:off x="4521637" y="5086707"/>
            <a:ext cx="555427" cy="555427"/>
          </a:xfrm>
          <a:prstGeom prst="roundRect">
            <a:avLst>
              <a:gd name="adj" fmla="val 6668"/>
            </a:avLst>
          </a:prstGeom>
          <a:solidFill>
            <a:srgbClr val="3F4652"/>
          </a:solidFill>
          <a:ln/>
        </p:spPr>
      </p:sp>
      <p:sp>
        <p:nvSpPr>
          <p:cNvPr id="15" name="Text 12"/>
          <p:cNvSpPr/>
          <p:nvPr/>
        </p:nvSpPr>
        <p:spPr>
          <a:xfrm>
            <a:off x="4699278" y="5179219"/>
            <a:ext cx="200025" cy="370284"/>
          </a:xfrm>
          <a:prstGeom prst="rect">
            <a:avLst/>
          </a:prstGeom>
          <a:noFill/>
          <a:ln/>
        </p:spPr>
        <p:txBody>
          <a:bodyPr wrap="none" rtlCol="0" anchor="t"/>
          <a:lstStyle/>
          <a:p>
            <a:pPr marL="0" indent="0" algn="ctr">
              <a:lnSpc>
                <a:spcPts val="2916"/>
              </a:lnSpc>
              <a:buNone/>
            </a:pPr>
            <a:r>
              <a:rPr lang="en-US" sz="2916" dirty="0">
                <a:solidFill>
                  <a:srgbClr val="D6E5EF"/>
                </a:solidFill>
                <a:latin typeface="Roboto Slab" pitchFamily="34" charset="0"/>
                <a:ea typeface="Roboto Slab" pitchFamily="34" charset="-122"/>
                <a:cs typeface="Roboto Slab" pitchFamily="34" charset="-120"/>
              </a:rPr>
              <a:t>3</a:t>
            </a:r>
            <a:endParaRPr lang="en-US" sz="2916" dirty="0"/>
          </a:p>
        </p:txBody>
      </p:sp>
      <p:sp>
        <p:nvSpPr>
          <p:cNvPr id="16" name="Text 13"/>
          <p:cNvSpPr/>
          <p:nvPr/>
        </p:nvSpPr>
        <p:spPr>
          <a:xfrm>
            <a:off x="5323880" y="5086707"/>
            <a:ext cx="3086100" cy="385763"/>
          </a:xfrm>
          <a:prstGeom prst="rect">
            <a:avLst/>
          </a:prstGeom>
          <a:noFill/>
          <a:ln/>
        </p:spPr>
        <p:txBody>
          <a:bodyPr wrap="none" rtlCol="0" anchor="t"/>
          <a:lstStyle/>
          <a:p>
            <a:pPr marL="0" indent="0">
              <a:lnSpc>
                <a:spcPts val="3038"/>
              </a:lnSpc>
              <a:buNone/>
            </a:pPr>
            <a:r>
              <a:rPr lang="en-US" sz="2800" dirty="0">
                <a:solidFill>
                  <a:srgbClr val="D6E5EF"/>
                </a:solidFill>
                <a:latin typeface="Roboto Slab" pitchFamily="34" charset="0"/>
                <a:ea typeface="Roboto Slab" pitchFamily="34" charset="-122"/>
                <a:cs typeface="Roboto Slab" pitchFamily="34" charset="-120"/>
              </a:rPr>
              <a:t>Enhanced Features</a:t>
            </a:r>
            <a:endParaRPr lang="en-US" sz="2800" dirty="0"/>
          </a:p>
        </p:txBody>
      </p:sp>
      <p:sp>
        <p:nvSpPr>
          <p:cNvPr id="17" name="Text 14"/>
          <p:cNvSpPr/>
          <p:nvPr/>
        </p:nvSpPr>
        <p:spPr>
          <a:xfrm>
            <a:off x="5323880" y="5620583"/>
            <a:ext cx="8442484" cy="395049"/>
          </a:xfrm>
          <a:prstGeom prst="rect">
            <a:avLst/>
          </a:prstGeom>
          <a:noFill/>
          <a:ln/>
        </p:spPr>
        <p:txBody>
          <a:bodyPr wrap="none" rtlCol="0" anchor="t"/>
          <a:lstStyle/>
          <a:p>
            <a:pPr marL="0" indent="0">
              <a:lnSpc>
                <a:spcPts val="3110"/>
              </a:lnSpc>
              <a:buNone/>
            </a:pPr>
            <a:r>
              <a:rPr lang="en-US" sz="2400" dirty="0">
                <a:solidFill>
                  <a:srgbClr val="D6E5EF"/>
                </a:solidFill>
                <a:latin typeface="Roboto" pitchFamily="34" charset="0"/>
                <a:ea typeface="Roboto" pitchFamily="34" charset="-122"/>
                <a:cs typeface="Roboto" pitchFamily="34" charset="-120"/>
              </a:rPr>
              <a:t>Introduce point management and flexible transfer capabilities.</a:t>
            </a:r>
            <a:endParaRPr lang="en-US" sz="2400" dirty="0"/>
          </a:p>
        </p:txBody>
      </p:sp>
      <p:sp>
        <p:nvSpPr>
          <p:cNvPr id="18" name="Shape 15"/>
          <p:cNvSpPr/>
          <p:nvPr/>
        </p:nvSpPr>
        <p:spPr>
          <a:xfrm>
            <a:off x="4521637" y="6540103"/>
            <a:ext cx="555427" cy="555427"/>
          </a:xfrm>
          <a:prstGeom prst="roundRect">
            <a:avLst>
              <a:gd name="adj" fmla="val 6668"/>
            </a:avLst>
          </a:prstGeom>
          <a:solidFill>
            <a:srgbClr val="3F4652"/>
          </a:solidFill>
          <a:ln/>
        </p:spPr>
      </p:sp>
      <p:sp>
        <p:nvSpPr>
          <p:cNvPr id="19" name="Text 16"/>
          <p:cNvSpPr/>
          <p:nvPr/>
        </p:nvSpPr>
        <p:spPr>
          <a:xfrm>
            <a:off x="4692015" y="6632615"/>
            <a:ext cx="214670" cy="370284"/>
          </a:xfrm>
          <a:prstGeom prst="rect">
            <a:avLst/>
          </a:prstGeom>
          <a:noFill/>
          <a:ln/>
        </p:spPr>
        <p:txBody>
          <a:bodyPr wrap="none" rtlCol="0" anchor="t"/>
          <a:lstStyle/>
          <a:p>
            <a:pPr marL="0" indent="0" algn="ctr">
              <a:lnSpc>
                <a:spcPts val="2916"/>
              </a:lnSpc>
              <a:buNone/>
            </a:pPr>
            <a:r>
              <a:rPr lang="en-US" sz="2916" dirty="0">
                <a:solidFill>
                  <a:srgbClr val="D6E5EF"/>
                </a:solidFill>
                <a:latin typeface="Roboto Slab" pitchFamily="34" charset="0"/>
                <a:ea typeface="Roboto Slab" pitchFamily="34" charset="-122"/>
                <a:cs typeface="Roboto Slab" pitchFamily="34" charset="-120"/>
              </a:rPr>
              <a:t>4</a:t>
            </a:r>
            <a:endParaRPr lang="en-US" sz="2916" dirty="0"/>
          </a:p>
        </p:txBody>
      </p:sp>
      <p:sp>
        <p:nvSpPr>
          <p:cNvPr id="20" name="Text 17"/>
          <p:cNvSpPr/>
          <p:nvPr/>
        </p:nvSpPr>
        <p:spPr>
          <a:xfrm>
            <a:off x="5323880" y="6540103"/>
            <a:ext cx="3449598" cy="385763"/>
          </a:xfrm>
          <a:prstGeom prst="rect">
            <a:avLst/>
          </a:prstGeom>
          <a:noFill/>
          <a:ln/>
        </p:spPr>
        <p:txBody>
          <a:bodyPr wrap="none" rtlCol="0" anchor="t"/>
          <a:lstStyle/>
          <a:p>
            <a:pPr marL="0" indent="0">
              <a:lnSpc>
                <a:spcPts val="3038"/>
              </a:lnSpc>
              <a:buNone/>
            </a:pPr>
            <a:r>
              <a:rPr lang="en-US" sz="2800" dirty="0">
                <a:solidFill>
                  <a:srgbClr val="D6E5EF"/>
                </a:solidFill>
                <a:latin typeface="Roboto Slab" pitchFamily="34" charset="0"/>
                <a:ea typeface="Roboto Slab" pitchFamily="34" charset="-122"/>
                <a:cs typeface="Roboto Slab" pitchFamily="34" charset="-120"/>
              </a:rPr>
              <a:t>Optimized Performance</a:t>
            </a:r>
            <a:endParaRPr lang="en-US" sz="2800" dirty="0"/>
          </a:p>
        </p:txBody>
      </p:sp>
      <p:sp>
        <p:nvSpPr>
          <p:cNvPr id="21" name="Text 18"/>
          <p:cNvSpPr/>
          <p:nvPr/>
        </p:nvSpPr>
        <p:spPr>
          <a:xfrm>
            <a:off x="5323880" y="7073979"/>
            <a:ext cx="8442484" cy="395049"/>
          </a:xfrm>
          <a:prstGeom prst="rect">
            <a:avLst/>
          </a:prstGeom>
          <a:noFill/>
          <a:ln/>
        </p:spPr>
        <p:txBody>
          <a:bodyPr wrap="none" rtlCol="0" anchor="t"/>
          <a:lstStyle/>
          <a:p>
            <a:pPr marL="0" indent="0">
              <a:lnSpc>
                <a:spcPts val="3110"/>
              </a:lnSpc>
              <a:buNone/>
            </a:pPr>
            <a:r>
              <a:rPr lang="en-US" sz="2400" dirty="0">
                <a:solidFill>
                  <a:srgbClr val="D6E5EF"/>
                </a:solidFill>
                <a:latin typeface="Roboto" pitchFamily="34" charset="0"/>
                <a:ea typeface="Roboto" pitchFamily="34" charset="-122"/>
                <a:cs typeface="Roboto" pitchFamily="34" charset="-120"/>
              </a:rPr>
              <a:t>Ensure scalability and responsiveness as the platform grows.</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686282"/>
            <a:ext cx="7415927" cy="1064657"/>
          </a:xfrm>
          <a:prstGeom prst="rect">
            <a:avLst/>
          </a:prstGeom>
          <a:noFill/>
          <a:ln/>
        </p:spPr>
        <p:txBody>
          <a:bodyPr wrap="none" rtlCol="0" anchor="t"/>
          <a:lstStyle/>
          <a:p>
            <a:pPr marL="0" indent="0">
              <a:lnSpc>
                <a:spcPts val="8384"/>
              </a:lnSpc>
              <a:buNone/>
            </a:pPr>
            <a:r>
              <a:rPr lang="en-US" sz="6707" dirty="0">
                <a:solidFill>
                  <a:srgbClr val="76B9FF"/>
                </a:solidFill>
                <a:latin typeface="Roboto Slab" pitchFamily="34" charset="0"/>
                <a:ea typeface="Roboto Slab" pitchFamily="34" charset="-122"/>
                <a:cs typeface="Roboto Slab" pitchFamily="34" charset="-120"/>
              </a:rPr>
              <a:t>Thank You</a:t>
            </a:r>
            <a:endParaRPr lang="en-US" sz="6707" dirty="0"/>
          </a:p>
        </p:txBody>
      </p:sp>
      <p:sp>
        <p:nvSpPr>
          <p:cNvPr id="6" name="Text 3"/>
          <p:cNvSpPr/>
          <p:nvPr/>
        </p:nvSpPr>
        <p:spPr>
          <a:xfrm>
            <a:off x="737913" y="3324701"/>
            <a:ext cx="7415927" cy="790099"/>
          </a:xfrm>
          <a:prstGeom prst="rect">
            <a:avLst/>
          </a:prstGeom>
          <a:noFill/>
          <a:ln/>
        </p:spPr>
        <p:txBody>
          <a:bodyPr wrap="square" rtlCol="0" anchor="t"/>
          <a:lstStyle/>
          <a:p>
            <a:pPr marL="0" indent="0">
              <a:buNone/>
            </a:pPr>
            <a:r>
              <a:rPr lang="en-US" sz="3200" dirty="0">
                <a:solidFill>
                  <a:srgbClr val="D6E5EF"/>
                </a:solidFill>
                <a:latin typeface="Roboto" pitchFamily="34" charset="0"/>
                <a:ea typeface="Roboto" pitchFamily="34" charset="-122"/>
                <a:cs typeface="Roboto" pitchFamily="34" charset="-120"/>
              </a:rPr>
              <a:t>We sincerely appreciate your time and attention. Your support is invaluable to us.</a:t>
            </a:r>
            <a:endParaRPr lang="en-US" sz="32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110360" y="0"/>
            <a:ext cx="14740759" cy="8229600"/>
          </a:xfrm>
          <a:prstGeom prst="rect">
            <a:avLst/>
          </a:prstGeom>
          <a:solidFill>
            <a:srgbClr val="202733"/>
          </a:solidFill>
          <a:ln/>
        </p:spPr>
      </p:sp>
      <p:sp>
        <p:nvSpPr>
          <p:cNvPr id="4" name="Text 2"/>
          <p:cNvSpPr/>
          <p:nvPr/>
        </p:nvSpPr>
        <p:spPr>
          <a:xfrm>
            <a:off x="744855" y="756046"/>
            <a:ext cx="6172200" cy="771525"/>
          </a:xfrm>
          <a:prstGeom prst="rect">
            <a:avLst/>
          </a:prstGeom>
          <a:noFill/>
          <a:ln/>
        </p:spPr>
        <p:txBody>
          <a:bodyPr wrap="none" rtlCol="0" anchor="t"/>
          <a:lstStyle/>
          <a:p>
            <a:pPr marL="0" indent="0">
              <a:lnSpc>
                <a:spcPts val="6075"/>
              </a:lnSpc>
              <a:buNone/>
            </a:pPr>
            <a:r>
              <a:rPr lang="en-US" sz="6000" dirty="0">
                <a:solidFill>
                  <a:srgbClr val="76B9FF"/>
                </a:solidFill>
                <a:latin typeface="Roboto Slab" pitchFamily="34" charset="0"/>
                <a:ea typeface="Roboto Slab" pitchFamily="34" charset="-122"/>
                <a:cs typeface="Roboto Slab" pitchFamily="34" charset="-120"/>
              </a:rPr>
              <a:t>Our Team</a:t>
            </a:r>
            <a:endParaRPr lang="en-US" sz="6000" dirty="0"/>
          </a:p>
        </p:txBody>
      </p:sp>
      <p:sp>
        <p:nvSpPr>
          <p:cNvPr id="5" name="Text 3"/>
          <p:cNvSpPr/>
          <p:nvPr/>
        </p:nvSpPr>
        <p:spPr>
          <a:xfrm>
            <a:off x="744855" y="3921918"/>
            <a:ext cx="3086100" cy="385763"/>
          </a:xfrm>
          <a:prstGeom prst="rect">
            <a:avLst/>
          </a:prstGeom>
          <a:noFill/>
          <a:ln/>
        </p:spPr>
        <p:txBody>
          <a:bodyPr wrap="none" rtlCol="0" anchor="t"/>
          <a:lstStyle/>
          <a:p>
            <a:pPr marL="0" indent="0">
              <a:lnSpc>
                <a:spcPts val="3038"/>
              </a:lnSpc>
              <a:buNone/>
            </a:pPr>
            <a:r>
              <a:rPr lang="en-US" sz="4000" dirty="0">
                <a:solidFill>
                  <a:srgbClr val="D6E5EF"/>
                </a:solidFill>
                <a:latin typeface="Roboto Slab" pitchFamily="34" charset="0"/>
                <a:ea typeface="Roboto Slab" pitchFamily="34" charset="-122"/>
                <a:cs typeface="Roboto Slab" pitchFamily="34" charset="-120"/>
              </a:rPr>
              <a:t>Michelle Thuo</a:t>
            </a:r>
            <a:endParaRPr lang="en-US" sz="4000" dirty="0"/>
          </a:p>
        </p:txBody>
      </p:sp>
      <p:sp>
        <p:nvSpPr>
          <p:cNvPr id="6" name="Text 4"/>
          <p:cNvSpPr/>
          <p:nvPr/>
        </p:nvSpPr>
        <p:spPr>
          <a:xfrm>
            <a:off x="4735347" y="3921917"/>
            <a:ext cx="3086100" cy="385763"/>
          </a:xfrm>
          <a:prstGeom prst="rect">
            <a:avLst/>
          </a:prstGeom>
          <a:noFill/>
          <a:ln/>
        </p:spPr>
        <p:txBody>
          <a:bodyPr wrap="none" rtlCol="0" anchor="t"/>
          <a:lstStyle/>
          <a:p>
            <a:pPr marL="0" indent="0">
              <a:lnSpc>
                <a:spcPts val="3038"/>
              </a:lnSpc>
              <a:buNone/>
            </a:pPr>
            <a:r>
              <a:rPr lang="en-US" sz="4000" dirty="0">
                <a:solidFill>
                  <a:srgbClr val="D6E5EF"/>
                </a:solidFill>
                <a:latin typeface="Roboto Slab" pitchFamily="34" charset="0"/>
                <a:ea typeface="Roboto Slab" pitchFamily="34" charset="-122"/>
                <a:cs typeface="Roboto Slab" pitchFamily="34" charset="-120"/>
              </a:rPr>
              <a:t>Favour Nyambura</a:t>
            </a:r>
            <a:endParaRPr lang="en-US" sz="4000" dirty="0"/>
          </a:p>
        </p:txBody>
      </p:sp>
      <p:sp>
        <p:nvSpPr>
          <p:cNvPr id="7" name="Text 5"/>
          <p:cNvSpPr/>
          <p:nvPr/>
        </p:nvSpPr>
        <p:spPr>
          <a:xfrm>
            <a:off x="9882664" y="3921918"/>
            <a:ext cx="3086100" cy="385763"/>
          </a:xfrm>
          <a:prstGeom prst="rect">
            <a:avLst/>
          </a:prstGeom>
          <a:noFill/>
          <a:ln/>
        </p:spPr>
        <p:txBody>
          <a:bodyPr wrap="none" rtlCol="0" anchor="t"/>
          <a:lstStyle/>
          <a:p>
            <a:pPr marL="0" indent="0">
              <a:lnSpc>
                <a:spcPts val="3038"/>
              </a:lnSpc>
              <a:buNone/>
            </a:pPr>
            <a:r>
              <a:rPr lang="en-US" sz="4000" dirty="0">
                <a:solidFill>
                  <a:srgbClr val="D6E5EF"/>
                </a:solidFill>
                <a:latin typeface="Roboto Slab" pitchFamily="34" charset="0"/>
                <a:ea typeface="Roboto Slab" pitchFamily="34" charset="-122"/>
                <a:cs typeface="Roboto Slab" pitchFamily="34" charset="-120"/>
              </a:rPr>
              <a:t>Jedidah Nkirote</a:t>
            </a:r>
            <a:endParaRPr lang="en-US" sz="40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2951321"/>
            <a:ext cx="6172200" cy="771525"/>
          </a:xfrm>
          <a:prstGeom prst="rect">
            <a:avLst/>
          </a:prstGeom>
          <a:noFill/>
          <a:ln/>
        </p:spPr>
        <p:txBody>
          <a:bodyPr wrap="none" rtlCol="0" anchor="t"/>
          <a:lstStyle/>
          <a:p>
            <a:pPr marL="0" indent="0">
              <a:lnSpc>
                <a:spcPts val="6075"/>
              </a:lnSpc>
              <a:buNone/>
            </a:pPr>
            <a:r>
              <a:rPr lang="en-US" sz="6000" dirty="0">
                <a:solidFill>
                  <a:srgbClr val="76B9FF"/>
                </a:solidFill>
                <a:latin typeface="Roboto Slab" pitchFamily="34" charset="0"/>
                <a:ea typeface="Roboto Slab" pitchFamily="34" charset="-122"/>
                <a:cs typeface="Roboto Slab" pitchFamily="34" charset="-120"/>
              </a:rPr>
              <a:t>Problem Statement</a:t>
            </a:r>
            <a:endParaRPr lang="en-US" sz="6000" dirty="0"/>
          </a:p>
        </p:txBody>
      </p:sp>
      <p:sp>
        <p:nvSpPr>
          <p:cNvPr id="6" name="Text 3"/>
          <p:cNvSpPr/>
          <p:nvPr/>
        </p:nvSpPr>
        <p:spPr>
          <a:xfrm>
            <a:off x="864037" y="4093131"/>
            <a:ext cx="7415927" cy="1185148"/>
          </a:xfrm>
          <a:prstGeom prst="rect">
            <a:avLst/>
          </a:prstGeom>
          <a:noFill/>
          <a:ln/>
        </p:spPr>
        <p:txBody>
          <a:bodyPr wrap="square" rtlCol="0" anchor="t"/>
          <a:lstStyle/>
          <a:p>
            <a:pPr marL="0" indent="0">
              <a:buNone/>
            </a:pPr>
            <a:r>
              <a:rPr lang="en-US" sz="3200" dirty="0">
                <a:solidFill>
                  <a:srgbClr val="D6E5EF"/>
                </a:solidFill>
                <a:latin typeface="Roboto" pitchFamily="34" charset="0"/>
                <a:ea typeface="Roboto" pitchFamily="34" charset="-122"/>
                <a:cs typeface="Roboto" pitchFamily="34" charset="-120"/>
              </a:rPr>
              <a:t>Limited loyalty point redemption across programs diminishes customer value and business potential, thus there is need for a new solution - a unified loyalty point exchange platform.</a:t>
            </a:r>
            <a:endParaRPr lang="en-US" sz="3200"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529036"/>
            <a:ext cx="6172200" cy="771525"/>
          </a:xfrm>
          <a:prstGeom prst="rect">
            <a:avLst/>
          </a:prstGeom>
          <a:noFill/>
          <a:ln/>
        </p:spPr>
        <p:txBody>
          <a:bodyPr wrap="none" rtlCol="0" anchor="t"/>
          <a:lstStyle/>
          <a:p>
            <a:pPr marL="0" indent="0">
              <a:lnSpc>
                <a:spcPts val="6075"/>
              </a:lnSpc>
              <a:buNone/>
            </a:pPr>
            <a:r>
              <a:rPr lang="en-US" sz="6000" dirty="0">
                <a:solidFill>
                  <a:srgbClr val="76B9FF"/>
                </a:solidFill>
                <a:latin typeface="Roboto Slab" pitchFamily="34" charset="0"/>
                <a:ea typeface="Roboto Slab" pitchFamily="34" charset="-122"/>
                <a:cs typeface="Roboto Slab" pitchFamily="34" charset="-120"/>
              </a:rPr>
              <a:t>Solution</a:t>
            </a:r>
            <a:endParaRPr lang="en-US" sz="6000" dirty="0"/>
          </a:p>
        </p:txBody>
      </p:sp>
      <p:sp>
        <p:nvSpPr>
          <p:cNvPr id="6" name="Text 3"/>
          <p:cNvSpPr/>
          <p:nvPr/>
        </p:nvSpPr>
        <p:spPr>
          <a:xfrm>
            <a:off x="6350436" y="1829597"/>
            <a:ext cx="7415927" cy="3160395"/>
          </a:xfrm>
          <a:prstGeom prst="rect">
            <a:avLst/>
          </a:prstGeom>
          <a:noFill/>
          <a:ln/>
        </p:spPr>
        <p:txBody>
          <a:bodyPr wrap="square" rtlCol="0" anchor="t"/>
          <a:lstStyle/>
          <a:p>
            <a:pPr marL="0" indent="0">
              <a:buNone/>
            </a:pPr>
            <a:r>
              <a:rPr lang="en-US" sz="2800" dirty="0">
                <a:solidFill>
                  <a:srgbClr val="D6E5EF"/>
                </a:solidFill>
                <a:latin typeface="Roboto" pitchFamily="34" charset="0"/>
                <a:ea typeface="Roboto" pitchFamily="34" charset="-122"/>
                <a:cs typeface="Roboto" pitchFamily="34" charset="-120"/>
              </a:rPr>
              <a:t>A blockchain-based loyalty point exchange system can solve this problem by enabling the secure and transparent transfer, exchange, and redemption of loyalty points across different brands and platforms. This system allows customers to consolidate their points from multiple programs, providing greater flexibility in how they use their rewards. At the same time, businesses can benefit from increased customer engagement and new partnership opportunities within the loyalty ecosystem.</a:t>
            </a:r>
            <a:endParaRPr lang="en-US" sz="2800" dirty="0"/>
          </a:p>
        </p:txBody>
      </p:sp>
    </p:spTree>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864037" y="1422678"/>
            <a:ext cx="8517612" cy="1064657"/>
          </a:xfrm>
          <a:prstGeom prst="rect">
            <a:avLst/>
          </a:prstGeom>
          <a:noFill/>
          <a:ln/>
        </p:spPr>
        <p:txBody>
          <a:bodyPr wrap="none" rtlCol="0" anchor="t"/>
          <a:lstStyle/>
          <a:p>
            <a:pPr marL="0" indent="0">
              <a:lnSpc>
                <a:spcPts val="8384"/>
              </a:lnSpc>
              <a:buNone/>
            </a:pPr>
            <a:r>
              <a:rPr lang="en-US" sz="6707" dirty="0">
                <a:solidFill>
                  <a:srgbClr val="76B9FF"/>
                </a:solidFill>
                <a:latin typeface="Roboto Slab" pitchFamily="34" charset="0"/>
                <a:ea typeface="Roboto Slab" pitchFamily="34" charset="-122"/>
                <a:cs typeface="Roboto Slab" pitchFamily="34" charset="-120"/>
              </a:rPr>
              <a:t>MVP</a:t>
            </a:r>
            <a:endParaRPr lang="en-US" sz="6707" dirty="0"/>
          </a:p>
        </p:txBody>
      </p:sp>
      <p:sp>
        <p:nvSpPr>
          <p:cNvPr id="5" name="Shape 3"/>
          <p:cNvSpPr/>
          <p:nvPr/>
        </p:nvSpPr>
        <p:spPr>
          <a:xfrm>
            <a:off x="864037" y="3258741"/>
            <a:ext cx="555427" cy="555427"/>
          </a:xfrm>
          <a:prstGeom prst="roundRect">
            <a:avLst>
              <a:gd name="adj" fmla="val 6668"/>
            </a:avLst>
          </a:prstGeom>
          <a:solidFill>
            <a:srgbClr val="3F4652"/>
          </a:solidFill>
          <a:ln/>
        </p:spPr>
      </p:sp>
      <p:sp>
        <p:nvSpPr>
          <p:cNvPr id="6" name="Text 4"/>
          <p:cNvSpPr/>
          <p:nvPr/>
        </p:nvSpPr>
        <p:spPr>
          <a:xfrm>
            <a:off x="1065371" y="3351252"/>
            <a:ext cx="152638" cy="370284"/>
          </a:xfrm>
          <a:prstGeom prst="rect">
            <a:avLst/>
          </a:prstGeom>
          <a:noFill/>
          <a:ln/>
        </p:spPr>
        <p:txBody>
          <a:bodyPr wrap="none" rtlCol="0" anchor="t"/>
          <a:lstStyle/>
          <a:p>
            <a:pPr marL="0" indent="0" algn="ctr">
              <a:lnSpc>
                <a:spcPts val="2916"/>
              </a:lnSpc>
              <a:buNone/>
            </a:pPr>
            <a:r>
              <a:rPr lang="en-US" sz="2916" dirty="0">
                <a:solidFill>
                  <a:srgbClr val="D6E5EF"/>
                </a:solidFill>
                <a:latin typeface="Roboto Slab" pitchFamily="34" charset="0"/>
                <a:ea typeface="Roboto Slab" pitchFamily="34" charset="-122"/>
                <a:cs typeface="Roboto Slab" pitchFamily="34" charset="-120"/>
              </a:rPr>
              <a:t>1</a:t>
            </a:r>
            <a:endParaRPr lang="en-US" sz="2916" dirty="0"/>
          </a:p>
        </p:txBody>
      </p:sp>
      <p:sp>
        <p:nvSpPr>
          <p:cNvPr id="7" name="Text 5"/>
          <p:cNvSpPr/>
          <p:nvPr/>
        </p:nvSpPr>
        <p:spPr>
          <a:xfrm>
            <a:off x="1666280" y="3258741"/>
            <a:ext cx="3333988" cy="771525"/>
          </a:xfrm>
          <a:prstGeom prst="rect">
            <a:avLst/>
          </a:prstGeom>
          <a:noFill/>
          <a:ln/>
        </p:spPr>
        <p:txBody>
          <a:bodyPr wrap="square" rtlCol="0" anchor="t"/>
          <a:lstStyle/>
          <a:p>
            <a:pPr marL="0" indent="0">
              <a:lnSpc>
                <a:spcPts val="3038"/>
              </a:lnSpc>
              <a:buNone/>
            </a:pPr>
            <a:r>
              <a:rPr lang="en-US" sz="2800" dirty="0">
                <a:solidFill>
                  <a:srgbClr val="D6E5EF"/>
                </a:solidFill>
                <a:latin typeface="Roboto Slab" pitchFamily="34" charset="0"/>
                <a:ea typeface="Roboto Slab" pitchFamily="34" charset="-122"/>
                <a:cs typeface="Roboto Slab" pitchFamily="34" charset="-120"/>
              </a:rPr>
              <a:t>Blockchain infrastructure</a:t>
            </a:r>
            <a:endParaRPr lang="en-US" sz="2800" dirty="0"/>
          </a:p>
        </p:txBody>
      </p:sp>
      <p:sp>
        <p:nvSpPr>
          <p:cNvPr id="8" name="Shape 6"/>
          <p:cNvSpPr/>
          <p:nvPr/>
        </p:nvSpPr>
        <p:spPr>
          <a:xfrm>
            <a:off x="5247084" y="3258741"/>
            <a:ext cx="555427" cy="555427"/>
          </a:xfrm>
          <a:prstGeom prst="roundRect">
            <a:avLst>
              <a:gd name="adj" fmla="val 6668"/>
            </a:avLst>
          </a:prstGeom>
          <a:solidFill>
            <a:srgbClr val="3F4652"/>
          </a:solidFill>
          <a:ln/>
        </p:spPr>
      </p:sp>
      <p:sp>
        <p:nvSpPr>
          <p:cNvPr id="9" name="Text 7"/>
          <p:cNvSpPr/>
          <p:nvPr/>
        </p:nvSpPr>
        <p:spPr>
          <a:xfrm>
            <a:off x="5422463" y="3351252"/>
            <a:ext cx="204549" cy="370284"/>
          </a:xfrm>
          <a:prstGeom prst="rect">
            <a:avLst/>
          </a:prstGeom>
          <a:noFill/>
          <a:ln/>
        </p:spPr>
        <p:txBody>
          <a:bodyPr wrap="none" rtlCol="0" anchor="t"/>
          <a:lstStyle/>
          <a:p>
            <a:pPr marL="0" indent="0" algn="ctr">
              <a:lnSpc>
                <a:spcPts val="2916"/>
              </a:lnSpc>
              <a:buNone/>
            </a:pPr>
            <a:r>
              <a:rPr lang="en-US" sz="2916" dirty="0">
                <a:solidFill>
                  <a:srgbClr val="D6E5EF"/>
                </a:solidFill>
                <a:latin typeface="Roboto Slab" pitchFamily="34" charset="0"/>
                <a:ea typeface="Roboto Slab" pitchFamily="34" charset="-122"/>
                <a:cs typeface="Roboto Slab" pitchFamily="34" charset="-120"/>
              </a:rPr>
              <a:t>2</a:t>
            </a:r>
            <a:endParaRPr lang="en-US" sz="2916" dirty="0"/>
          </a:p>
        </p:txBody>
      </p:sp>
      <p:sp>
        <p:nvSpPr>
          <p:cNvPr id="10" name="Text 8"/>
          <p:cNvSpPr/>
          <p:nvPr/>
        </p:nvSpPr>
        <p:spPr>
          <a:xfrm>
            <a:off x="6049328" y="3258741"/>
            <a:ext cx="3333988" cy="771525"/>
          </a:xfrm>
          <a:prstGeom prst="rect">
            <a:avLst/>
          </a:prstGeom>
          <a:noFill/>
          <a:ln/>
        </p:spPr>
        <p:txBody>
          <a:bodyPr wrap="square" rtlCol="0" anchor="t"/>
          <a:lstStyle/>
          <a:p>
            <a:pPr marL="0" indent="0">
              <a:lnSpc>
                <a:spcPts val="3038"/>
              </a:lnSpc>
              <a:buNone/>
            </a:pPr>
            <a:r>
              <a:rPr lang="en-US" sz="2800" dirty="0">
                <a:solidFill>
                  <a:srgbClr val="D6E5EF"/>
                </a:solidFill>
                <a:latin typeface="Roboto Slab" pitchFamily="34" charset="0"/>
                <a:ea typeface="Roboto Slab" pitchFamily="34" charset="-122"/>
                <a:cs typeface="Roboto Slab" pitchFamily="34" charset="-120"/>
              </a:rPr>
              <a:t>User account and wallets</a:t>
            </a:r>
            <a:endParaRPr lang="en-US" sz="2800" dirty="0"/>
          </a:p>
        </p:txBody>
      </p:sp>
      <p:sp>
        <p:nvSpPr>
          <p:cNvPr id="11" name="Shape 9"/>
          <p:cNvSpPr/>
          <p:nvPr/>
        </p:nvSpPr>
        <p:spPr>
          <a:xfrm>
            <a:off x="9630132" y="3258741"/>
            <a:ext cx="555427" cy="555427"/>
          </a:xfrm>
          <a:prstGeom prst="roundRect">
            <a:avLst>
              <a:gd name="adj" fmla="val 6668"/>
            </a:avLst>
          </a:prstGeom>
          <a:solidFill>
            <a:srgbClr val="3F4652"/>
          </a:solidFill>
          <a:ln/>
        </p:spPr>
      </p:sp>
      <p:sp>
        <p:nvSpPr>
          <p:cNvPr id="12" name="Text 10"/>
          <p:cNvSpPr/>
          <p:nvPr/>
        </p:nvSpPr>
        <p:spPr>
          <a:xfrm>
            <a:off x="9807773" y="3351252"/>
            <a:ext cx="200025" cy="370284"/>
          </a:xfrm>
          <a:prstGeom prst="rect">
            <a:avLst/>
          </a:prstGeom>
          <a:noFill/>
          <a:ln/>
        </p:spPr>
        <p:txBody>
          <a:bodyPr wrap="none" rtlCol="0" anchor="t"/>
          <a:lstStyle/>
          <a:p>
            <a:pPr marL="0" indent="0" algn="ctr">
              <a:lnSpc>
                <a:spcPts val="2916"/>
              </a:lnSpc>
              <a:buNone/>
            </a:pPr>
            <a:r>
              <a:rPr lang="en-US" sz="2916" dirty="0">
                <a:solidFill>
                  <a:srgbClr val="D6E5EF"/>
                </a:solidFill>
                <a:latin typeface="Roboto Slab" pitchFamily="34" charset="0"/>
                <a:ea typeface="Roboto Slab" pitchFamily="34" charset="-122"/>
                <a:cs typeface="Roboto Slab" pitchFamily="34" charset="-120"/>
              </a:rPr>
              <a:t>3</a:t>
            </a:r>
            <a:endParaRPr lang="en-US" sz="2916" dirty="0"/>
          </a:p>
        </p:txBody>
      </p:sp>
      <p:sp>
        <p:nvSpPr>
          <p:cNvPr id="13" name="Text 11"/>
          <p:cNvSpPr/>
          <p:nvPr/>
        </p:nvSpPr>
        <p:spPr>
          <a:xfrm>
            <a:off x="10432375" y="3258741"/>
            <a:ext cx="3288625" cy="385763"/>
          </a:xfrm>
          <a:prstGeom prst="rect">
            <a:avLst/>
          </a:prstGeom>
          <a:noFill/>
          <a:ln/>
        </p:spPr>
        <p:txBody>
          <a:bodyPr wrap="none" rtlCol="0" anchor="t"/>
          <a:lstStyle/>
          <a:p>
            <a:pPr marL="0" indent="0">
              <a:lnSpc>
                <a:spcPts val="3038"/>
              </a:lnSpc>
              <a:buNone/>
            </a:pPr>
            <a:r>
              <a:rPr lang="en-US" sz="2800" dirty="0">
                <a:solidFill>
                  <a:srgbClr val="D6E5EF"/>
                </a:solidFill>
                <a:latin typeface="Roboto Slab" pitchFamily="34" charset="0"/>
                <a:ea typeface="Roboto Slab" pitchFamily="34" charset="-122"/>
                <a:cs typeface="Roboto Slab" pitchFamily="34" charset="-120"/>
              </a:rPr>
              <a:t>Loyalty point issuance</a:t>
            </a:r>
            <a:endParaRPr lang="en-US" sz="2800" dirty="0"/>
          </a:p>
        </p:txBody>
      </p:sp>
      <p:sp>
        <p:nvSpPr>
          <p:cNvPr id="14" name="Shape 12"/>
          <p:cNvSpPr/>
          <p:nvPr/>
        </p:nvSpPr>
        <p:spPr>
          <a:xfrm>
            <a:off x="864037" y="4616291"/>
            <a:ext cx="555427" cy="555427"/>
          </a:xfrm>
          <a:prstGeom prst="roundRect">
            <a:avLst>
              <a:gd name="adj" fmla="val 6668"/>
            </a:avLst>
          </a:prstGeom>
          <a:solidFill>
            <a:srgbClr val="3F4652"/>
          </a:solidFill>
          <a:ln/>
        </p:spPr>
      </p:sp>
      <p:sp>
        <p:nvSpPr>
          <p:cNvPr id="15" name="Text 13"/>
          <p:cNvSpPr/>
          <p:nvPr/>
        </p:nvSpPr>
        <p:spPr>
          <a:xfrm>
            <a:off x="1034415" y="4708803"/>
            <a:ext cx="214670" cy="370284"/>
          </a:xfrm>
          <a:prstGeom prst="rect">
            <a:avLst/>
          </a:prstGeom>
          <a:noFill/>
          <a:ln/>
        </p:spPr>
        <p:txBody>
          <a:bodyPr wrap="none" rtlCol="0" anchor="t"/>
          <a:lstStyle/>
          <a:p>
            <a:pPr marL="0" indent="0" algn="ctr">
              <a:lnSpc>
                <a:spcPts val="2916"/>
              </a:lnSpc>
              <a:buNone/>
            </a:pPr>
            <a:r>
              <a:rPr lang="en-US" sz="2916" dirty="0">
                <a:solidFill>
                  <a:srgbClr val="D6E5EF"/>
                </a:solidFill>
                <a:latin typeface="Roboto Slab" pitchFamily="34" charset="0"/>
                <a:ea typeface="Roboto Slab" pitchFamily="34" charset="-122"/>
                <a:cs typeface="Roboto Slab" pitchFamily="34" charset="-120"/>
              </a:rPr>
              <a:t>4</a:t>
            </a:r>
            <a:endParaRPr lang="en-US" sz="2916" dirty="0"/>
          </a:p>
        </p:txBody>
      </p:sp>
      <p:sp>
        <p:nvSpPr>
          <p:cNvPr id="16" name="Text 14"/>
          <p:cNvSpPr/>
          <p:nvPr/>
        </p:nvSpPr>
        <p:spPr>
          <a:xfrm>
            <a:off x="1666280" y="4616291"/>
            <a:ext cx="3333988" cy="771525"/>
          </a:xfrm>
          <a:prstGeom prst="rect">
            <a:avLst/>
          </a:prstGeom>
          <a:noFill/>
          <a:ln/>
        </p:spPr>
        <p:txBody>
          <a:bodyPr wrap="square" rtlCol="0" anchor="t"/>
          <a:lstStyle/>
          <a:p>
            <a:pPr marL="0" indent="0">
              <a:lnSpc>
                <a:spcPts val="3038"/>
              </a:lnSpc>
              <a:buNone/>
            </a:pPr>
            <a:r>
              <a:rPr lang="en-US" sz="2800" dirty="0">
                <a:solidFill>
                  <a:srgbClr val="D6E5EF"/>
                </a:solidFill>
                <a:latin typeface="Roboto Slab" pitchFamily="34" charset="0"/>
                <a:ea typeface="Roboto Slab" pitchFamily="34" charset="-122"/>
                <a:cs typeface="Roboto Slab" pitchFamily="34" charset="-120"/>
              </a:rPr>
              <a:t>Point transfer and exchange</a:t>
            </a:r>
            <a:endParaRPr lang="en-US" sz="2800" dirty="0"/>
          </a:p>
        </p:txBody>
      </p:sp>
      <p:sp>
        <p:nvSpPr>
          <p:cNvPr id="17" name="Shape 15"/>
          <p:cNvSpPr/>
          <p:nvPr/>
        </p:nvSpPr>
        <p:spPr>
          <a:xfrm>
            <a:off x="5247084" y="4616291"/>
            <a:ext cx="555427" cy="555427"/>
          </a:xfrm>
          <a:prstGeom prst="roundRect">
            <a:avLst>
              <a:gd name="adj" fmla="val 6668"/>
            </a:avLst>
          </a:prstGeom>
          <a:solidFill>
            <a:srgbClr val="3F4652"/>
          </a:solidFill>
          <a:ln/>
        </p:spPr>
      </p:sp>
      <p:sp>
        <p:nvSpPr>
          <p:cNvPr id="18" name="Text 16"/>
          <p:cNvSpPr/>
          <p:nvPr/>
        </p:nvSpPr>
        <p:spPr>
          <a:xfrm>
            <a:off x="5426988" y="4708803"/>
            <a:ext cx="195501" cy="370284"/>
          </a:xfrm>
          <a:prstGeom prst="rect">
            <a:avLst/>
          </a:prstGeom>
          <a:noFill/>
          <a:ln/>
        </p:spPr>
        <p:txBody>
          <a:bodyPr wrap="none" rtlCol="0" anchor="t"/>
          <a:lstStyle/>
          <a:p>
            <a:pPr marL="0" indent="0" algn="ctr">
              <a:lnSpc>
                <a:spcPts val="2916"/>
              </a:lnSpc>
              <a:buNone/>
            </a:pPr>
            <a:r>
              <a:rPr lang="en-US" sz="2916" dirty="0">
                <a:solidFill>
                  <a:srgbClr val="D6E5EF"/>
                </a:solidFill>
                <a:latin typeface="Roboto Slab" pitchFamily="34" charset="0"/>
                <a:ea typeface="Roboto Slab" pitchFamily="34" charset="-122"/>
                <a:cs typeface="Roboto Slab" pitchFamily="34" charset="-120"/>
              </a:rPr>
              <a:t>5</a:t>
            </a:r>
            <a:endParaRPr lang="en-US" sz="2916" dirty="0"/>
          </a:p>
        </p:txBody>
      </p:sp>
      <p:sp>
        <p:nvSpPr>
          <p:cNvPr id="19" name="Text 17"/>
          <p:cNvSpPr/>
          <p:nvPr/>
        </p:nvSpPr>
        <p:spPr>
          <a:xfrm>
            <a:off x="6049328" y="4616291"/>
            <a:ext cx="3086100" cy="385763"/>
          </a:xfrm>
          <a:prstGeom prst="rect">
            <a:avLst/>
          </a:prstGeom>
          <a:noFill/>
          <a:ln/>
        </p:spPr>
        <p:txBody>
          <a:bodyPr wrap="none" rtlCol="0" anchor="t"/>
          <a:lstStyle/>
          <a:p>
            <a:pPr marL="0" indent="0">
              <a:lnSpc>
                <a:spcPts val="3038"/>
              </a:lnSpc>
              <a:buNone/>
            </a:pPr>
            <a:r>
              <a:rPr lang="en-US" sz="2800" dirty="0">
                <a:solidFill>
                  <a:srgbClr val="D6E5EF"/>
                </a:solidFill>
                <a:latin typeface="Roboto Slab" pitchFamily="34" charset="0"/>
                <a:ea typeface="Roboto Slab" pitchFamily="34" charset="-122"/>
                <a:cs typeface="Roboto Slab" pitchFamily="34" charset="-120"/>
              </a:rPr>
              <a:t>Point redemption</a:t>
            </a:r>
            <a:endParaRPr lang="en-US" sz="2800" dirty="0"/>
          </a:p>
        </p:txBody>
      </p:sp>
      <p:sp>
        <p:nvSpPr>
          <p:cNvPr id="20" name="Shape 18"/>
          <p:cNvSpPr/>
          <p:nvPr/>
        </p:nvSpPr>
        <p:spPr>
          <a:xfrm>
            <a:off x="9630132" y="4616291"/>
            <a:ext cx="555427" cy="555427"/>
          </a:xfrm>
          <a:prstGeom prst="roundRect">
            <a:avLst>
              <a:gd name="adj" fmla="val 6668"/>
            </a:avLst>
          </a:prstGeom>
          <a:solidFill>
            <a:srgbClr val="3F4652"/>
          </a:solidFill>
          <a:ln/>
        </p:spPr>
      </p:sp>
      <p:sp>
        <p:nvSpPr>
          <p:cNvPr id="21" name="Text 19"/>
          <p:cNvSpPr/>
          <p:nvPr/>
        </p:nvSpPr>
        <p:spPr>
          <a:xfrm>
            <a:off x="9804321" y="4708803"/>
            <a:ext cx="206931" cy="370284"/>
          </a:xfrm>
          <a:prstGeom prst="rect">
            <a:avLst/>
          </a:prstGeom>
          <a:noFill/>
          <a:ln/>
        </p:spPr>
        <p:txBody>
          <a:bodyPr wrap="none" rtlCol="0" anchor="t"/>
          <a:lstStyle/>
          <a:p>
            <a:pPr marL="0" indent="0" algn="ctr">
              <a:lnSpc>
                <a:spcPts val="2916"/>
              </a:lnSpc>
              <a:buNone/>
            </a:pPr>
            <a:r>
              <a:rPr lang="en-US" sz="2916" dirty="0">
                <a:solidFill>
                  <a:srgbClr val="D6E5EF"/>
                </a:solidFill>
                <a:latin typeface="Roboto Slab" pitchFamily="34" charset="0"/>
                <a:ea typeface="Roboto Slab" pitchFamily="34" charset="-122"/>
                <a:cs typeface="Roboto Slab" pitchFamily="34" charset="-120"/>
              </a:rPr>
              <a:t>6</a:t>
            </a:r>
            <a:endParaRPr lang="en-US" sz="2916" dirty="0"/>
          </a:p>
        </p:txBody>
      </p:sp>
      <p:sp>
        <p:nvSpPr>
          <p:cNvPr id="22" name="Text 20"/>
          <p:cNvSpPr/>
          <p:nvPr/>
        </p:nvSpPr>
        <p:spPr>
          <a:xfrm>
            <a:off x="10432375" y="4616291"/>
            <a:ext cx="3086100" cy="385763"/>
          </a:xfrm>
          <a:prstGeom prst="rect">
            <a:avLst/>
          </a:prstGeom>
          <a:noFill/>
          <a:ln/>
        </p:spPr>
        <p:txBody>
          <a:bodyPr wrap="none" rtlCol="0" anchor="t"/>
          <a:lstStyle/>
          <a:p>
            <a:pPr marL="0" indent="0">
              <a:lnSpc>
                <a:spcPts val="3038"/>
              </a:lnSpc>
              <a:buNone/>
            </a:pPr>
            <a:r>
              <a:rPr lang="en-US" sz="2800" dirty="0">
                <a:solidFill>
                  <a:srgbClr val="D6E5EF"/>
                </a:solidFill>
                <a:latin typeface="Roboto Slab" pitchFamily="34" charset="0"/>
                <a:ea typeface="Roboto Slab" pitchFamily="34" charset="-122"/>
                <a:cs typeface="Roboto Slab" pitchFamily="34" charset="-120"/>
              </a:rPr>
              <a:t>User interface</a:t>
            </a:r>
            <a:endParaRPr lang="en-US" sz="2800" dirty="0"/>
          </a:p>
        </p:txBody>
      </p:sp>
      <p:sp>
        <p:nvSpPr>
          <p:cNvPr id="23" name="Shape 21"/>
          <p:cNvSpPr/>
          <p:nvPr/>
        </p:nvSpPr>
        <p:spPr>
          <a:xfrm>
            <a:off x="864037" y="5973842"/>
            <a:ext cx="555427" cy="555427"/>
          </a:xfrm>
          <a:prstGeom prst="roundRect">
            <a:avLst>
              <a:gd name="adj" fmla="val 6668"/>
            </a:avLst>
          </a:prstGeom>
          <a:solidFill>
            <a:srgbClr val="3F4652"/>
          </a:solidFill>
          <a:ln/>
        </p:spPr>
      </p:sp>
      <p:sp>
        <p:nvSpPr>
          <p:cNvPr id="24" name="Text 22"/>
          <p:cNvSpPr/>
          <p:nvPr/>
        </p:nvSpPr>
        <p:spPr>
          <a:xfrm>
            <a:off x="1039773" y="6066353"/>
            <a:ext cx="203954" cy="370284"/>
          </a:xfrm>
          <a:prstGeom prst="rect">
            <a:avLst/>
          </a:prstGeom>
          <a:noFill/>
          <a:ln/>
        </p:spPr>
        <p:txBody>
          <a:bodyPr wrap="none" rtlCol="0" anchor="t"/>
          <a:lstStyle/>
          <a:p>
            <a:pPr marL="0" indent="0" algn="ctr">
              <a:lnSpc>
                <a:spcPts val="2916"/>
              </a:lnSpc>
              <a:buNone/>
            </a:pPr>
            <a:r>
              <a:rPr lang="en-US" sz="2916" dirty="0">
                <a:solidFill>
                  <a:srgbClr val="D6E5EF"/>
                </a:solidFill>
                <a:latin typeface="Roboto Slab" pitchFamily="34" charset="0"/>
                <a:ea typeface="Roboto Slab" pitchFamily="34" charset="-122"/>
                <a:cs typeface="Roboto Slab" pitchFamily="34" charset="-120"/>
              </a:rPr>
              <a:t>7</a:t>
            </a:r>
            <a:endParaRPr lang="en-US" sz="2916" dirty="0"/>
          </a:p>
        </p:txBody>
      </p:sp>
      <p:sp>
        <p:nvSpPr>
          <p:cNvPr id="25" name="Text 23"/>
          <p:cNvSpPr/>
          <p:nvPr/>
        </p:nvSpPr>
        <p:spPr>
          <a:xfrm>
            <a:off x="1666280" y="5973842"/>
            <a:ext cx="3086100" cy="385763"/>
          </a:xfrm>
          <a:prstGeom prst="rect">
            <a:avLst/>
          </a:prstGeom>
          <a:noFill/>
          <a:ln/>
        </p:spPr>
        <p:txBody>
          <a:bodyPr wrap="none" rtlCol="0" anchor="t"/>
          <a:lstStyle/>
          <a:p>
            <a:pPr marL="0" indent="0">
              <a:lnSpc>
                <a:spcPts val="3038"/>
              </a:lnSpc>
              <a:buNone/>
            </a:pPr>
            <a:r>
              <a:rPr lang="en-US" sz="2800" dirty="0">
                <a:solidFill>
                  <a:srgbClr val="D6E5EF"/>
                </a:solidFill>
                <a:latin typeface="Roboto Slab" pitchFamily="34" charset="0"/>
                <a:ea typeface="Roboto Slab" pitchFamily="34" charset="-122"/>
                <a:cs typeface="Roboto Slab" pitchFamily="34" charset="-120"/>
              </a:rPr>
              <a:t>Security features</a:t>
            </a:r>
            <a:endParaRPr lang="en-US" sz="2800" dirty="0"/>
          </a:p>
        </p:txBody>
      </p:sp>
    </p:spTree>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1261467" y="610195"/>
            <a:ext cx="5583079" cy="692587"/>
          </a:xfrm>
          <a:prstGeom prst="rect">
            <a:avLst/>
          </a:prstGeom>
          <a:noFill/>
          <a:ln/>
        </p:spPr>
        <p:txBody>
          <a:bodyPr wrap="none" rtlCol="0" anchor="t"/>
          <a:lstStyle/>
          <a:p>
            <a:pPr marL="0" indent="0">
              <a:lnSpc>
                <a:spcPts val="5454"/>
              </a:lnSpc>
              <a:buNone/>
            </a:pPr>
            <a:r>
              <a:rPr lang="en-US" sz="6000" dirty="0">
                <a:solidFill>
                  <a:srgbClr val="76B9FF"/>
                </a:solidFill>
                <a:latin typeface="Roboto Slab" pitchFamily="34" charset="0"/>
                <a:ea typeface="Roboto Slab" pitchFamily="34" charset="-122"/>
                <a:cs typeface="Roboto Slab" pitchFamily="34" charset="-120"/>
              </a:rPr>
              <a:t>Development Process</a:t>
            </a:r>
            <a:endParaRPr lang="en-US" sz="6000" dirty="0"/>
          </a:p>
        </p:txBody>
      </p:sp>
      <p:sp>
        <p:nvSpPr>
          <p:cNvPr id="5" name="Shape 3"/>
          <p:cNvSpPr/>
          <p:nvPr/>
        </p:nvSpPr>
        <p:spPr>
          <a:xfrm>
            <a:off x="7299841" y="1746052"/>
            <a:ext cx="30480" cy="5873353"/>
          </a:xfrm>
          <a:prstGeom prst="roundRect">
            <a:avLst>
              <a:gd name="adj" fmla="val 109077"/>
            </a:avLst>
          </a:prstGeom>
          <a:solidFill>
            <a:srgbClr val="585F6B"/>
          </a:solidFill>
          <a:ln/>
        </p:spPr>
      </p:sp>
      <p:sp>
        <p:nvSpPr>
          <p:cNvPr id="6" name="Shape 4"/>
          <p:cNvSpPr/>
          <p:nvPr/>
        </p:nvSpPr>
        <p:spPr>
          <a:xfrm>
            <a:off x="6320552" y="2229445"/>
            <a:ext cx="775692" cy="30480"/>
          </a:xfrm>
          <a:prstGeom prst="roundRect">
            <a:avLst>
              <a:gd name="adj" fmla="val 109077"/>
            </a:avLst>
          </a:prstGeom>
          <a:solidFill>
            <a:srgbClr val="585F6B"/>
          </a:solidFill>
          <a:ln/>
        </p:spPr>
      </p:sp>
      <p:sp>
        <p:nvSpPr>
          <p:cNvPr id="7" name="Shape 5"/>
          <p:cNvSpPr/>
          <p:nvPr/>
        </p:nvSpPr>
        <p:spPr>
          <a:xfrm>
            <a:off x="7065764" y="1995368"/>
            <a:ext cx="498634" cy="498634"/>
          </a:xfrm>
          <a:prstGeom prst="roundRect">
            <a:avLst>
              <a:gd name="adj" fmla="val 6668"/>
            </a:avLst>
          </a:prstGeom>
          <a:solidFill>
            <a:srgbClr val="3F4652"/>
          </a:solidFill>
          <a:ln/>
        </p:spPr>
      </p:sp>
      <p:sp>
        <p:nvSpPr>
          <p:cNvPr id="8" name="Text 6"/>
          <p:cNvSpPr/>
          <p:nvPr/>
        </p:nvSpPr>
        <p:spPr>
          <a:xfrm>
            <a:off x="7246501" y="2078474"/>
            <a:ext cx="137041" cy="332423"/>
          </a:xfrm>
          <a:prstGeom prst="rect">
            <a:avLst/>
          </a:prstGeom>
          <a:noFill/>
          <a:ln/>
        </p:spPr>
        <p:txBody>
          <a:bodyPr wrap="none" rtlCol="0" anchor="t"/>
          <a:lstStyle/>
          <a:p>
            <a:pPr marL="0" indent="0" algn="ctr">
              <a:lnSpc>
                <a:spcPts val="2618"/>
              </a:lnSpc>
              <a:buNone/>
            </a:pPr>
            <a:r>
              <a:rPr lang="en-US" sz="2618" dirty="0">
                <a:solidFill>
                  <a:srgbClr val="D6E5EF"/>
                </a:solidFill>
                <a:latin typeface="Roboto Slab" pitchFamily="34" charset="0"/>
                <a:ea typeface="Roboto Slab" pitchFamily="34" charset="-122"/>
                <a:cs typeface="Roboto Slab" pitchFamily="34" charset="-120"/>
              </a:rPr>
              <a:t>1</a:t>
            </a:r>
            <a:endParaRPr lang="en-US" sz="2618" dirty="0"/>
          </a:p>
        </p:txBody>
      </p:sp>
      <p:sp>
        <p:nvSpPr>
          <p:cNvPr id="9" name="Text 7"/>
          <p:cNvSpPr/>
          <p:nvPr/>
        </p:nvSpPr>
        <p:spPr>
          <a:xfrm>
            <a:off x="3325654" y="1967627"/>
            <a:ext cx="2770465" cy="346234"/>
          </a:xfrm>
          <a:prstGeom prst="rect">
            <a:avLst/>
          </a:prstGeom>
          <a:noFill/>
          <a:ln/>
        </p:spPr>
        <p:txBody>
          <a:bodyPr wrap="none" rtlCol="0" anchor="t"/>
          <a:lstStyle/>
          <a:p>
            <a:pPr marL="0" indent="0" algn="r">
              <a:lnSpc>
                <a:spcPts val="2727"/>
              </a:lnSpc>
              <a:buNone/>
            </a:pPr>
            <a:r>
              <a:rPr lang="en-US" sz="3600" dirty="0">
                <a:solidFill>
                  <a:srgbClr val="D6E5EF"/>
                </a:solidFill>
                <a:latin typeface="Roboto Slab" pitchFamily="34" charset="0"/>
                <a:ea typeface="Roboto Slab" pitchFamily="34" charset="-122"/>
                <a:cs typeface="Roboto Slab" pitchFamily="34" charset="-120"/>
              </a:rPr>
              <a:t>Ideation</a:t>
            </a:r>
            <a:endParaRPr lang="en-US" sz="3600" dirty="0"/>
          </a:p>
        </p:txBody>
      </p:sp>
      <p:sp>
        <p:nvSpPr>
          <p:cNvPr id="10" name="Text 8"/>
          <p:cNvSpPr/>
          <p:nvPr/>
        </p:nvSpPr>
        <p:spPr>
          <a:xfrm>
            <a:off x="1261467" y="2446734"/>
            <a:ext cx="4834652" cy="709374"/>
          </a:xfrm>
          <a:prstGeom prst="rect">
            <a:avLst/>
          </a:prstGeom>
          <a:noFill/>
          <a:ln/>
        </p:spPr>
        <p:txBody>
          <a:bodyPr wrap="square" rtlCol="0" anchor="t"/>
          <a:lstStyle/>
          <a:p>
            <a:pPr marL="0" indent="0" algn="r">
              <a:lnSpc>
                <a:spcPts val="2792"/>
              </a:lnSpc>
              <a:buNone/>
            </a:pPr>
            <a:r>
              <a:rPr lang="en-US" sz="2000" dirty="0">
                <a:solidFill>
                  <a:srgbClr val="D6E5EF"/>
                </a:solidFill>
                <a:latin typeface="Roboto" pitchFamily="34" charset="0"/>
                <a:ea typeface="Roboto" pitchFamily="34" charset="-122"/>
                <a:cs typeface="Roboto" pitchFamily="34" charset="-120"/>
              </a:rPr>
              <a:t>Brainstorm innovative ideas and concepts to address the problem at hand.</a:t>
            </a:r>
            <a:endParaRPr lang="en-US" sz="2000" dirty="0"/>
          </a:p>
        </p:txBody>
      </p:sp>
      <p:sp>
        <p:nvSpPr>
          <p:cNvPr id="11" name="Shape 9"/>
          <p:cNvSpPr/>
          <p:nvPr/>
        </p:nvSpPr>
        <p:spPr>
          <a:xfrm>
            <a:off x="7533918" y="3337560"/>
            <a:ext cx="775692" cy="30480"/>
          </a:xfrm>
          <a:prstGeom prst="roundRect">
            <a:avLst>
              <a:gd name="adj" fmla="val 109077"/>
            </a:avLst>
          </a:prstGeom>
          <a:solidFill>
            <a:srgbClr val="585F6B"/>
          </a:solidFill>
          <a:ln/>
        </p:spPr>
      </p:sp>
      <p:sp>
        <p:nvSpPr>
          <p:cNvPr id="12" name="Shape 10"/>
          <p:cNvSpPr/>
          <p:nvPr/>
        </p:nvSpPr>
        <p:spPr>
          <a:xfrm>
            <a:off x="7065764" y="3103483"/>
            <a:ext cx="498634" cy="498634"/>
          </a:xfrm>
          <a:prstGeom prst="roundRect">
            <a:avLst>
              <a:gd name="adj" fmla="val 6668"/>
            </a:avLst>
          </a:prstGeom>
          <a:solidFill>
            <a:srgbClr val="3F4652"/>
          </a:solidFill>
          <a:ln/>
        </p:spPr>
      </p:sp>
      <p:sp>
        <p:nvSpPr>
          <p:cNvPr id="13" name="Text 11"/>
          <p:cNvSpPr/>
          <p:nvPr/>
        </p:nvSpPr>
        <p:spPr>
          <a:xfrm>
            <a:off x="7223284" y="3186589"/>
            <a:ext cx="183594" cy="332423"/>
          </a:xfrm>
          <a:prstGeom prst="rect">
            <a:avLst/>
          </a:prstGeom>
          <a:noFill/>
          <a:ln/>
        </p:spPr>
        <p:txBody>
          <a:bodyPr wrap="none" rtlCol="0" anchor="t"/>
          <a:lstStyle/>
          <a:p>
            <a:pPr marL="0" indent="0" algn="ctr">
              <a:lnSpc>
                <a:spcPts val="2618"/>
              </a:lnSpc>
              <a:buNone/>
            </a:pPr>
            <a:r>
              <a:rPr lang="en-US" sz="2618" dirty="0">
                <a:solidFill>
                  <a:srgbClr val="D6E5EF"/>
                </a:solidFill>
                <a:latin typeface="Roboto Slab" pitchFamily="34" charset="0"/>
                <a:ea typeface="Roboto Slab" pitchFamily="34" charset="-122"/>
                <a:cs typeface="Roboto Slab" pitchFamily="34" charset="-120"/>
              </a:rPr>
              <a:t>2</a:t>
            </a:r>
            <a:endParaRPr lang="en-US" sz="2618" dirty="0"/>
          </a:p>
        </p:txBody>
      </p:sp>
      <p:sp>
        <p:nvSpPr>
          <p:cNvPr id="14" name="Text 12"/>
          <p:cNvSpPr/>
          <p:nvPr/>
        </p:nvSpPr>
        <p:spPr>
          <a:xfrm>
            <a:off x="8534043" y="3075742"/>
            <a:ext cx="3594854" cy="346234"/>
          </a:xfrm>
          <a:prstGeom prst="rect">
            <a:avLst/>
          </a:prstGeom>
          <a:noFill/>
          <a:ln/>
        </p:spPr>
        <p:txBody>
          <a:bodyPr wrap="none" rtlCol="0" anchor="t"/>
          <a:lstStyle/>
          <a:p>
            <a:pPr marL="0" indent="0" algn="l">
              <a:lnSpc>
                <a:spcPts val="2727"/>
              </a:lnSpc>
              <a:buNone/>
            </a:pPr>
            <a:r>
              <a:rPr lang="en-US" sz="3600" dirty="0">
                <a:solidFill>
                  <a:srgbClr val="D6E5EF"/>
                </a:solidFill>
                <a:latin typeface="Roboto Slab" pitchFamily="34" charset="0"/>
                <a:ea typeface="Roboto Slab" pitchFamily="34" charset="-122"/>
                <a:cs typeface="Roboto Slab" pitchFamily="34" charset="-120"/>
              </a:rPr>
              <a:t>Design and Task Allocation</a:t>
            </a:r>
            <a:endParaRPr lang="en-US" sz="3600" dirty="0"/>
          </a:p>
        </p:txBody>
      </p:sp>
      <p:sp>
        <p:nvSpPr>
          <p:cNvPr id="15" name="Text 13"/>
          <p:cNvSpPr/>
          <p:nvPr/>
        </p:nvSpPr>
        <p:spPr>
          <a:xfrm>
            <a:off x="8534043" y="3554849"/>
            <a:ext cx="4834771" cy="709374"/>
          </a:xfrm>
          <a:prstGeom prst="rect">
            <a:avLst/>
          </a:prstGeom>
          <a:noFill/>
          <a:ln/>
        </p:spPr>
        <p:txBody>
          <a:bodyPr wrap="square" rtlCol="0" anchor="t"/>
          <a:lstStyle/>
          <a:p>
            <a:pPr marL="0" indent="0" algn="l">
              <a:lnSpc>
                <a:spcPts val="2792"/>
              </a:lnSpc>
              <a:buNone/>
            </a:pPr>
            <a:r>
              <a:rPr lang="en-US" sz="2400" dirty="0">
                <a:solidFill>
                  <a:srgbClr val="D6E5EF"/>
                </a:solidFill>
                <a:latin typeface="Roboto" pitchFamily="34" charset="0"/>
                <a:ea typeface="Roboto" pitchFamily="34" charset="-122"/>
                <a:cs typeface="Roboto" pitchFamily="34" charset="-120"/>
              </a:rPr>
              <a:t>Carefully plan the project's architecture and assign tasks to the skilled team members.</a:t>
            </a:r>
            <a:endParaRPr lang="en-US" sz="2400" dirty="0"/>
          </a:p>
        </p:txBody>
      </p:sp>
      <p:sp>
        <p:nvSpPr>
          <p:cNvPr id="16" name="Shape 14"/>
          <p:cNvSpPr/>
          <p:nvPr/>
        </p:nvSpPr>
        <p:spPr>
          <a:xfrm>
            <a:off x="6320552" y="4334828"/>
            <a:ext cx="775692" cy="30480"/>
          </a:xfrm>
          <a:prstGeom prst="roundRect">
            <a:avLst>
              <a:gd name="adj" fmla="val 109077"/>
            </a:avLst>
          </a:prstGeom>
          <a:solidFill>
            <a:srgbClr val="585F6B"/>
          </a:solidFill>
          <a:ln/>
        </p:spPr>
      </p:sp>
      <p:sp>
        <p:nvSpPr>
          <p:cNvPr id="17" name="Shape 15"/>
          <p:cNvSpPr/>
          <p:nvPr/>
        </p:nvSpPr>
        <p:spPr>
          <a:xfrm>
            <a:off x="7065764" y="4100751"/>
            <a:ext cx="498634" cy="498634"/>
          </a:xfrm>
          <a:prstGeom prst="roundRect">
            <a:avLst>
              <a:gd name="adj" fmla="val 6668"/>
            </a:avLst>
          </a:prstGeom>
          <a:solidFill>
            <a:srgbClr val="3F4652"/>
          </a:solidFill>
          <a:ln/>
        </p:spPr>
      </p:sp>
      <p:sp>
        <p:nvSpPr>
          <p:cNvPr id="18" name="Text 16"/>
          <p:cNvSpPr/>
          <p:nvPr/>
        </p:nvSpPr>
        <p:spPr>
          <a:xfrm>
            <a:off x="7225308" y="4183856"/>
            <a:ext cx="179546" cy="332423"/>
          </a:xfrm>
          <a:prstGeom prst="rect">
            <a:avLst/>
          </a:prstGeom>
          <a:noFill/>
          <a:ln/>
        </p:spPr>
        <p:txBody>
          <a:bodyPr wrap="none" rtlCol="0" anchor="t"/>
          <a:lstStyle/>
          <a:p>
            <a:pPr marL="0" indent="0" algn="ctr">
              <a:lnSpc>
                <a:spcPts val="2618"/>
              </a:lnSpc>
              <a:buNone/>
            </a:pPr>
            <a:r>
              <a:rPr lang="en-US" sz="2618" dirty="0">
                <a:solidFill>
                  <a:srgbClr val="D6E5EF"/>
                </a:solidFill>
                <a:latin typeface="Roboto Slab" pitchFamily="34" charset="0"/>
                <a:ea typeface="Roboto Slab" pitchFamily="34" charset="-122"/>
                <a:cs typeface="Roboto Slab" pitchFamily="34" charset="-120"/>
              </a:rPr>
              <a:t>3</a:t>
            </a:r>
            <a:endParaRPr lang="en-US" sz="2618" dirty="0"/>
          </a:p>
        </p:txBody>
      </p:sp>
      <p:sp>
        <p:nvSpPr>
          <p:cNvPr id="19" name="Text 17"/>
          <p:cNvSpPr/>
          <p:nvPr/>
        </p:nvSpPr>
        <p:spPr>
          <a:xfrm>
            <a:off x="3325654" y="4073009"/>
            <a:ext cx="2770465" cy="346234"/>
          </a:xfrm>
          <a:prstGeom prst="rect">
            <a:avLst/>
          </a:prstGeom>
          <a:noFill/>
          <a:ln/>
        </p:spPr>
        <p:txBody>
          <a:bodyPr wrap="none" rtlCol="0" anchor="t"/>
          <a:lstStyle/>
          <a:p>
            <a:pPr marL="0" indent="0" algn="r">
              <a:lnSpc>
                <a:spcPts val="2727"/>
              </a:lnSpc>
              <a:buNone/>
            </a:pPr>
            <a:r>
              <a:rPr lang="en-US" sz="3600" dirty="0">
                <a:solidFill>
                  <a:srgbClr val="D6E5EF"/>
                </a:solidFill>
                <a:latin typeface="Roboto Slab" pitchFamily="34" charset="0"/>
                <a:ea typeface="Roboto Slab" pitchFamily="34" charset="-122"/>
                <a:cs typeface="Roboto Slab" pitchFamily="34" charset="-120"/>
              </a:rPr>
              <a:t>Implementation</a:t>
            </a:r>
            <a:endParaRPr lang="en-US" sz="3600" dirty="0"/>
          </a:p>
        </p:txBody>
      </p:sp>
      <p:sp>
        <p:nvSpPr>
          <p:cNvPr id="20" name="Text 18"/>
          <p:cNvSpPr/>
          <p:nvPr/>
        </p:nvSpPr>
        <p:spPr>
          <a:xfrm>
            <a:off x="1261467" y="4552117"/>
            <a:ext cx="4834652" cy="709374"/>
          </a:xfrm>
          <a:prstGeom prst="rect">
            <a:avLst/>
          </a:prstGeom>
          <a:noFill/>
          <a:ln/>
        </p:spPr>
        <p:txBody>
          <a:bodyPr wrap="square" rtlCol="0" anchor="t"/>
          <a:lstStyle/>
          <a:p>
            <a:pPr marL="0" indent="0" algn="r">
              <a:lnSpc>
                <a:spcPts val="2792"/>
              </a:lnSpc>
              <a:buNone/>
            </a:pPr>
            <a:r>
              <a:rPr lang="en-US" sz="2400" dirty="0">
                <a:solidFill>
                  <a:srgbClr val="D6E5EF"/>
                </a:solidFill>
                <a:latin typeface="Roboto" pitchFamily="34" charset="0"/>
                <a:ea typeface="Roboto" pitchFamily="34" charset="-122"/>
                <a:cs typeface="Roboto" pitchFamily="34" charset="-120"/>
              </a:rPr>
              <a:t>Bring the design to life through diligent coding and development efforts.</a:t>
            </a:r>
            <a:endParaRPr lang="en-US" sz="2400" dirty="0"/>
          </a:p>
        </p:txBody>
      </p:sp>
      <p:sp>
        <p:nvSpPr>
          <p:cNvPr id="21" name="Shape 19"/>
          <p:cNvSpPr/>
          <p:nvPr/>
        </p:nvSpPr>
        <p:spPr>
          <a:xfrm>
            <a:off x="7533918" y="5332214"/>
            <a:ext cx="775692" cy="30480"/>
          </a:xfrm>
          <a:prstGeom prst="roundRect">
            <a:avLst>
              <a:gd name="adj" fmla="val 109077"/>
            </a:avLst>
          </a:prstGeom>
          <a:solidFill>
            <a:srgbClr val="585F6B"/>
          </a:solidFill>
          <a:ln/>
        </p:spPr>
      </p:sp>
      <p:sp>
        <p:nvSpPr>
          <p:cNvPr id="22" name="Shape 20"/>
          <p:cNvSpPr/>
          <p:nvPr/>
        </p:nvSpPr>
        <p:spPr>
          <a:xfrm>
            <a:off x="7065764" y="5098137"/>
            <a:ext cx="498634" cy="498634"/>
          </a:xfrm>
          <a:prstGeom prst="roundRect">
            <a:avLst>
              <a:gd name="adj" fmla="val 6668"/>
            </a:avLst>
          </a:prstGeom>
          <a:solidFill>
            <a:srgbClr val="3F4652"/>
          </a:solidFill>
          <a:ln/>
        </p:spPr>
      </p:sp>
      <p:sp>
        <p:nvSpPr>
          <p:cNvPr id="23" name="Text 21"/>
          <p:cNvSpPr/>
          <p:nvPr/>
        </p:nvSpPr>
        <p:spPr>
          <a:xfrm>
            <a:off x="7218640" y="5181243"/>
            <a:ext cx="192762" cy="332423"/>
          </a:xfrm>
          <a:prstGeom prst="rect">
            <a:avLst/>
          </a:prstGeom>
          <a:noFill/>
          <a:ln/>
        </p:spPr>
        <p:txBody>
          <a:bodyPr wrap="none" rtlCol="0" anchor="t"/>
          <a:lstStyle/>
          <a:p>
            <a:pPr marL="0" indent="0" algn="ctr">
              <a:lnSpc>
                <a:spcPts val="2618"/>
              </a:lnSpc>
              <a:buNone/>
            </a:pPr>
            <a:r>
              <a:rPr lang="en-US" sz="2618" dirty="0">
                <a:solidFill>
                  <a:srgbClr val="D6E5EF"/>
                </a:solidFill>
                <a:latin typeface="Roboto Slab" pitchFamily="34" charset="0"/>
                <a:ea typeface="Roboto Slab" pitchFamily="34" charset="-122"/>
                <a:cs typeface="Roboto Slab" pitchFamily="34" charset="-120"/>
              </a:rPr>
              <a:t>4</a:t>
            </a:r>
            <a:endParaRPr lang="en-US" sz="2618" dirty="0"/>
          </a:p>
        </p:txBody>
      </p:sp>
      <p:sp>
        <p:nvSpPr>
          <p:cNvPr id="24" name="Text 22"/>
          <p:cNvSpPr/>
          <p:nvPr/>
        </p:nvSpPr>
        <p:spPr>
          <a:xfrm>
            <a:off x="8534043" y="5070396"/>
            <a:ext cx="3181231" cy="346234"/>
          </a:xfrm>
          <a:prstGeom prst="rect">
            <a:avLst/>
          </a:prstGeom>
          <a:noFill/>
          <a:ln/>
        </p:spPr>
        <p:txBody>
          <a:bodyPr wrap="none" rtlCol="0" anchor="t"/>
          <a:lstStyle/>
          <a:p>
            <a:pPr marL="0" indent="0" algn="l">
              <a:lnSpc>
                <a:spcPts val="2727"/>
              </a:lnSpc>
              <a:buNone/>
            </a:pPr>
            <a:r>
              <a:rPr lang="en-US" sz="3600" dirty="0">
                <a:solidFill>
                  <a:srgbClr val="D6E5EF"/>
                </a:solidFill>
                <a:latin typeface="Roboto Slab" pitchFamily="34" charset="0"/>
                <a:ea typeface="Roboto Slab" pitchFamily="34" charset="-122"/>
                <a:cs typeface="Roboto Slab" pitchFamily="34" charset="-120"/>
              </a:rPr>
              <a:t>Testing and Deployment</a:t>
            </a:r>
            <a:endParaRPr lang="en-US" sz="3600" dirty="0"/>
          </a:p>
        </p:txBody>
      </p:sp>
      <p:sp>
        <p:nvSpPr>
          <p:cNvPr id="25" name="Text 23"/>
          <p:cNvSpPr/>
          <p:nvPr/>
        </p:nvSpPr>
        <p:spPr>
          <a:xfrm>
            <a:off x="8534043" y="5549503"/>
            <a:ext cx="4834771" cy="709374"/>
          </a:xfrm>
          <a:prstGeom prst="rect">
            <a:avLst/>
          </a:prstGeom>
          <a:noFill/>
          <a:ln/>
        </p:spPr>
        <p:txBody>
          <a:bodyPr wrap="square" rtlCol="0" anchor="t"/>
          <a:lstStyle/>
          <a:p>
            <a:pPr marL="0" indent="0" algn="l">
              <a:lnSpc>
                <a:spcPts val="2792"/>
              </a:lnSpc>
              <a:buNone/>
            </a:pPr>
            <a:r>
              <a:rPr lang="en-US" sz="2400" dirty="0">
                <a:solidFill>
                  <a:srgbClr val="D6E5EF"/>
                </a:solidFill>
                <a:latin typeface="Roboto" pitchFamily="34" charset="0"/>
                <a:ea typeface="Roboto" pitchFamily="34" charset="-122"/>
                <a:cs typeface="Roboto" pitchFamily="34" charset="-120"/>
              </a:rPr>
              <a:t>Thoroughly test the application and deploy it to the target environment.</a:t>
            </a:r>
            <a:endParaRPr lang="en-US" sz="2400" dirty="0"/>
          </a:p>
        </p:txBody>
      </p:sp>
      <p:sp>
        <p:nvSpPr>
          <p:cNvPr id="26" name="Shape 24"/>
          <p:cNvSpPr/>
          <p:nvPr/>
        </p:nvSpPr>
        <p:spPr>
          <a:xfrm>
            <a:off x="6320552" y="6329601"/>
            <a:ext cx="775692" cy="30480"/>
          </a:xfrm>
          <a:prstGeom prst="roundRect">
            <a:avLst>
              <a:gd name="adj" fmla="val 109077"/>
            </a:avLst>
          </a:prstGeom>
          <a:solidFill>
            <a:srgbClr val="585F6B"/>
          </a:solidFill>
          <a:ln/>
        </p:spPr>
      </p:sp>
      <p:sp>
        <p:nvSpPr>
          <p:cNvPr id="27" name="Shape 25"/>
          <p:cNvSpPr/>
          <p:nvPr/>
        </p:nvSpPr>
        <p:spPr>
          <a:xfrm>
            <a:off x="7065764" y="6095524"/>
            <a:ext cx="498634" cy="498634"/>
          </a:xfrm>
          <a:prstGeom prst="roundRect">
            <a:avLst>
              <a:gd name="adj" fmla="val 6668"/>
            </a:avLst>
          </a:prstGeom>
          <a:solidFill>
            <a:srgbClr val="3F4652"/>
          </a:solidFill>
          <a:ln/>
        </p:spPr>
      </p:sp>
      <p:sp>
        <p:nvSpPr>
          <p:cNvPr id="28" name="Text 26"/>
          <p:cNvSpPr/>
          <p:nvPr/>
        </p:nvSpPr>
        <p:spPr>
          <a:xfrm>
            <a:off x="7227332" y="6178629"/>
            <a:ext cx="175498" cy="332423"/>
          </a:xfrm>
          <a:prstGeom prst="rect">
            <a:avLst/>
          </a:prstGeom>
          <a:noFill/>
          <a:ln/>
        </p:spPr>
        <p:txBody>
          <a:bodyPr wrap="none" rtlCol="0" anchor="t"/>
          <a:lstStyle/>
          <a:p>
            <a:pPr marL="0" indent="0" algn="ctr">
              <a:lnSpc>
                <a:spcPts val="2618"/>
              </a:lnSpc>
              <a:buNone/>
            </a:pPr>
            <a:r>
              <a:rPr lang="en-US" sz="2618" dirty="0">
                <a:solidFill>
                  <a:srgbClr val="D6E5EF"/>
                </a:solidFill>
                <a:latin typeface="Roboto Slab" pitchFamily="34" charset="0"/>
                <a:ea typeface="Roboto Slab" pitchFamily="34" charset="-122"/>
                <a:cs typeface="Roboto Slab" pitchFamily="34" charset="-120"/>
              </a:rPr>
              <a:t>5</a:t>
            </a:r>
            <a:endParaRPr lang="en-US" sz="2618" dirty="0"/>
          </a:p>
        </p:txBody>
      </p:sp>
      <p:sp>
        <p:nvSpPr>
          <p:cNvPr id="29" name="Text 27"/>
          <p:cNvSpPr/>
          <p:nvPr/>
        </p:nvSpPr>
        <p:spPr>
          <a:xfrm>
            <a:off x="3325654" y="6067782"/>
            <a:ext cx="2770465" cy="346234"/>
          </a:xfrm>
          <a:prstGeom prst="rect">
            <a:avLst/>
          </a:prstGeom>
          <a:noFill/>
          <a:ln/>
        </p:spPr>
        <p:txBody>
          <a:bodyPr wrap="none" rtlCol="0" anchor="t"/>
          <a:lstStyle/>
          <a:p>
            <a:pPr marL="0" indent="0" algn="r">
              <a:lnSpc>
                <a:spcPts val="2727"/>
              </a:lnSpc>
              <a:buNone/>
            </a:pPr>
            <a:r>
              <a:rPr lang="en-US" sz="3600" dirty="0">
                <a:solidFill>
                  <a:srgbClr val="D6E5EF"/>
                </a:solidFill>
                <a:latin typeface="Roboto Slab" pitchFamily="34" charset="0"/>
                <a:ea typeface="Roboto Slab" pitchFamily="34" charset="-122"/>
                <a:cs typeface="Roboto Slab" pitchFamily="34" charset="-120"/>
              </a:rPr>
              <a:t>Maintenance</a:t>
            </a:r>
            <a:endParaRPr lang="en-US" sz="3600" dirty="0"/>
          </a:p>
        </p:txBody>
      </p:sp>
      <p:sp>
        <p:nvSpPr>
          <p:cNvPr id="30" name="Text 28"/>
          <p:cNvSpPr/>
          <p:nvPr/>
        </p:nvSpPr>
        <p:spPr>
          <a:xfrm>
            <a:off x="1261467" y="6546890"/>
            <a:ext cx="4834652" cy="709374"/>
          </a:xfrm>
          <a:prstGeom prst="rect">
            <a:avLst/>
          </a:prstGeom>
          <a:noFill/>
          <a:ln/>
        </p:spPr>
        <p:txBody>
          <a:bodyPr wrap="square" rtlCol="0" anchor="t"/>
          <a:lstStyle/>
          <a:p>
            <a:pPr marL="0" indent="0" algn="r">
              <a:lnSpc>
                <a:spcPts val="2792"/>
              </a:lnSpc>
              <a:buNone/>
            </a:pPr>
            <a:r>
              <a:rPr lang="en-US" sz="2400" dirty="0">
                <a:solidFill>
                  <a:srgbClr val="D6E5EF"/>
                </a:solidFill>
                <a:latin typeface="Roboto" pitchFamily="34" charset="0"/>
                <a:ea typeface="Roboto" pitchFamily="34" charset="-122"/>
                <a:cs typeface="Roboto" pitchFamily="34" charset="-120"/>
              </a:rPr>
              <a:t>Continuously monitor, maintain, and improve the application to ensure its longevity.</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02733">
              <a:alpha val="80000"/>
            </a:srgbClr>
          </a:solidFill>
          <a:ln/>
        </p:spPr>
      </p:sp>
      <p:sp>
        <p:nvSpPr>
          <p:cNvPr id="6" name="Text 3"/>
          <p:cNvSpPr/>
          <p:nvPr/>
        </p:nvSpPr>
        <p:spPr>
          <a:xfrm>
            <a:off x="4229100" y="2673668"/>
            <a:ext cx="6172200" cy="771525"/>
          </a:xfrm>
          <a:prstGeom prst="rect">
            <a:avLst/>
          </a:prstGeom>
          <a:noFill/>
          <a:ln/>
        </p:spPr>
        <p:txBody>
          <a:bodyPr wrap="none" rtlCol="0" anchor="t"/>
          <a:lstStyle/>
          <a:p>
            <a:pPr marL="0" indent="0" algn="ctr">
              <a:lnSpc>
                <a:spcPts val="6075"/>
              </a:lnSpc>
              <a:buNone/>
            </a:pPr>
            <a:r>
              <a:rPr lang="en-US" sz="6600" dirty="0">
                <a:solidFill>
                  <a:srgbClr val="76B9FF"/>
                </a:solidFill>
                <a:latin typeface="Roboto Slab" pitchFamily="34" charset="0"/>
                <a:ea typeface="Roboto Slab" pitchFamily="34" charset="-122"/>
                <a:cs typeface="Roboto Slab" pitchFamily="34" charset="-120"/>
              </a:rPr>
              <a:t>Demo</a:t>
            </a:r>
            <a:endParaRPr lang="en-US" sz="6600" dirty="0"/>
          </a:p>
        </p:txBody>
      </p:sp>
      <p:sp>
        <p:nvSpPr>
          <p:cNvPr id="7" name="Text 4"/>
          <p:cNvSpPr/>
          <p:nvPr/>
        </p:nvSpPr>
        <p:spPr>
          <a:xfrm>
            <a:off x="864037" y="3815477"/>
            <a:ext cx="12902327" cy="395049"/>
          </a:xfrm>
          <a:prstGeom prst="rect">
            <a:avLst/>
          </a:prstGeom>
          <a:noFill/>
          <a:ln/>
        </p:spPr>
        <p:txBody>
          <a:bodyPr wrap="none" rtlCol="0" anchor="t"/>
          <a:lstStyle/>
          <a:p>
            <a:pPr marL="0" indent="0" algn="ctr">
              <a:lnSpc>
                <a:spcPts val="3110"/>
              </a:lnSpc>
              <a:buNone/>
            </a:pPr>
            <a:r>
              <a:rPr lang="en-US" sz="2400" b="1" dirty="0">
                <a:solidFill>
                  <a:srgbClr val="D6E5EF"/>
                </a:solidFill>
                <a:latin typeface="Roboto" pitchFamily="34" charset="0"/>
                <a:ea typeface="Roboto" pitchFamily="34" charset="-122"/>
                <a:cs typeface="Roboto" pitchFamily="34" charset="-120"/>
              </a:rPr>
              <a:t>​​</a:t>
            </a:r>
            <a:r>
              <a:rPr lang="en-US" sz="2400" b="1" u="sng" dirty="0">
                <a:solidFill>
                  <a:srgbClr val="66A8EE"/>
                </a:solidFill>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xmlns="" val="tx"/>
                    </a:ext>
                  </a:extLst>
                </a:hlinkClick>
              </a:rPr>
              <a:t>https://github.com/Jeddymitchy/Loyalty-Exchange-Points</a:t>
            </a:r>
            <a:r>
              <a:rPr lang="en-US" sz="2400" b="1" dirty="0">
                <a:solidFill>
                  <a:srgbClr val="D6E5EF"/>
                </a:solidFill>
                <a:latin typeface="Roboto" pitchFamily="34" charset="0"/>
                <a:ea typeface="Roboto" pitchFamily="34" charset="-122"/>
                <a:cs typeface="Roboto" pitchFamily="34" charset="-120"/>
              </a:rPr>
              <a:t> </a:t>
            </a:r>
            <a:endParaRPr lang="en-US" sz="2400" dirty="0"/>
          </a:p>
        </p:txBody>
      </p:sp>
      <p:sp>
        <p:nvSpPr>
          <p:cNvPr id="8" name="Text 5"/>
          <p:cNvSpPr/>
          <p:nvPr/>
        </p:nvSpPr>
        <p:spPr>
          <a:xfrm>
            <a:off x="864037" y="4488180"/>
            <a:ext cx="12902327" cy="395049"/>
          </a:xfrm>
          <a:prstGeom prst="rect">
            <a:avLst/>
          </a:prstGeom>
          <a:noFill/>
          <a:ln/>
        </p:spPr>
        <p:txBody>
          <a:bodyPr wrap="none" rtlCol="0" anchor="t"/>
          <a:lstStyle/>
          <a:p>
            <a:pPr marL="0" indent="0" algn="ctr">
              <a:lnSpc>
                <a:spcPts val="3110"/>
              </a:lnSpc>
              <a:buNone/>
            </a:pPr>
            <a:r>
              <a:rPr lang="en-US" sz="2400" b="1" u="sng" dirty="0">
                <a:solidFill>
                  <a:srgbClr val="66A8EE"/>
                </a:solidFill>
                <a:latin typeface="Roboto" pitchFamily="34" charset="0"/>
                <a:ea typeface="Roboto" pitchFamily="34" charset="-122"/>
                <a:cs typeface="Roboto" pitchFamily="34" charset="-120"/>
                <a:hlinkClick r:id="rId5">
                  <a:extLst>
                    <a:ext uri="{A12FA001-AC4F-418D-AE19-62706E023703}">
                      <ahyp:hlinkClr xmlns:ahyp="http://schemas.microsoft.com/office/drawing/2018/hyperlinkcolor" xmlns="" val="tx"/>
                    </a:ext>
                  </a:extLst>
                </a:hlinkClick>
              </a:rPr>
              <a:t>http://127.0.0.1:4943/?canisterId=avqkn-guaaa-aaaaa-qaaea-cai&amp;id=b77ix-eeaaa-aaaaa-qaada-cai</a:t>
            </a:r>
            <a:endParaRPr lang="en-US" sz="2400" dirty="0"/>
          </a:p>
        </p:txBody>
      </p:sp>
      <p:sp>
        <p:nvSpPr>
          <p:cNvPr id="9" name="Text 6"/>
          <p:cNvSpPr/>
          <p:nvPr/>
        </p:nvSpPr>
        <p:spPr>
          <a:xfrm>
            <a:off x="864037" y="5160883"/>
            <a:ext cx="12902327" cy="395049"/>
          </a:xfrm>
          <a:prstGeom prst="rect">
            <a:avLst/>
          </a:prstGeom>
          <a:noFill/>
          <a:ln/>
        </p:spPr>
        <p:txBody>
          <a:bodyPr wrap="none" rtlCol="0" anchor="t"/>
          <a:lstStyle/>
          <a:p>
            <a:pPr marL="0" indent="0" algn="ctr">
              <a:lnSpc>
                <a:spcPts val="3110"/>
              </a:lnSpc>
              <a:buNone/>
            </a:pPr>
            <a:endParaRPr lang="en-US" sz="1944"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1246346" y="611505"/>
            <a:ext cx="7665839" cy="958215"/>
          </a:xfrm>
          <a:prstGeom prst="rect">
            <a:avLst/>
          </a:prstGeom>
          <a:noFill/>
          <a:ln/>
        </p:spPr>
        <p:txBody>
          <a:bodyPr wrap="none" rtlCol="0" anchor="t"/>
          <a:lstStyle/>
          <a:p>
            <a:pPr marL="0" indent="0">
              <a:lnSpc>
                <a:spcPts val="7545"/>
              </a:lnSpc>
              <a:buNone/>
            </a:pPr>
            <a:r>
              <a:rPr lang="en-US" sz="6036" dirty="0">
                <a:solidFill>
                  <a:srgbClr val="76B9FF"/>
                </a:solidFill>
                <a:latin typeface="Roboto Slab" pitchFamily="34" charset="0"/>
                <a:ea typeface="Roboto Slab" pitchFamily="34" charset="-122"/>
                <a:cs typeface="Roboto Slab" pitchFamily="34" charset="-120"/>
              </a:rPr>
              <a:t>Technologies Used</a:t>
            </a:r>
            <a:endParaRPr lang="en-US" sz="6036" dirty="0"/>
          </a:p>
        </p:txBody>
      </p:sp>
      <p:pic>
        <p:nvPicPr>
          <p:cNvPr id="5" name="Image 0" descr="preencoded.png"/>
          <p:cNvPicPr>
            <a:picLocks noChangeAspect="1"/>
          </p:cNvPicPr>
          <p:nvPr/>
        </p:nvPicPr>
        <p:blipFill>
          <a:blip r:embed="rId3"/>
          <a:stretch>
            <a:fillRect/>
          </a:stretch>
        </p:blipFill>
        <p:spPr>
          <a:xfrm>
            <a:off x="1246346" y="2014061"/>
            <a:ext cx="555427" cy="555427"/>
          </a:xfrm>
          <a:prstGeom prst="rect">
            <a:avLst/>
          </a:prstGeom>
        </p:spPr>
      </p:pic>
      <p:sp>
        <p:nvSpPr>
          <p:cNvPr id="6" name="Text 3"/>
          <p:cNvSpPr/>
          <p:nvPr/>
        </p:nvSpPr>
        <p:spPr>
          <a:xfrm>
            <a:off x="1246346" y="2791658"/>
            <a:ext cx="3011924" cy="347186"/>
          </a:xfrm>
          <a:prstGeom prst="rect">
            <a:avLst/>
          </a:prstGeom>
          <a:noFill/>
          <a:ln/>
        </p:spPr>
        <p:txBody>
          <a:bodyPr wrap="none" rtlCol="0" anchor="t"/>
          <a:lstStyle/>
          <a:p>
            <a:pPr marL="0" indent="0" algn="l">
              <a:lnSpc>
                <a:spcPts val="2734"/>
              </a:lnSpc>
              <a:buNone/>
            </a:pPr>
            <a:r>
              <a:rPr lang="en-US" sz="2400" dirty="0">
                <a:solidFill>
                  <a:srgbClr val="D6E5EF"/>
                </a:solidFill>
                <a:latin typeface="Roboto Slab" pitchFamily="34" charset="0"/>
                <a:ea typeface="Roboto Slab" pitchFamily="34" charset="-122"/>
                <a:cs typeface="Roboto Slab" pitchFamily="34" charset="-120"/>
              </a:rPr>
              <a:t>Frontend Technologies</a:t>
            </a:r>
            <a:endParaRPr lang="en-US" sz="2400" dirty="0"/>
          </a:p>
        </p:txBody>
      </p:sp>
      <p:sp>
        <p:nvSpPr>
          <p:cNvPr id="7" name="Text 4"/>
          <p:cNvSpPr/>
          <p:nvPr/>
        </p:nvSpPr>
        <p:spPr>
          <a:xfrm>
            <a:off x="1601748" y="3272076"/>
            <a:ext cx="5546765" cy="710803"/>
          </a:xfrm>
          <a:prstGeom prst="rect">
            <a:avLst/>
          </a:prstGeom>
          <a:noFill/>
          <a:ln/>
        </p:spPr>
        <p:txBody>
          <a:bodyPr wrap="square" rtlCol="0" anchor="t"/>
          <a:lstStyle/>
          <a:p>
            <a:pPr marL="342900" indent="-342900" algn="l">
              <a:lnSpc>
                <a:spcPts val="2799"/>
              </a:lnSpc>
              <a:buSzPct val="100000"/>
              <a:buChar char="•"/>
            </a:pPr>
            <a:r>
              <a:rPr lang="en-US" sz="2000" b="1" dirty="0">
                <a:solidFill>
                  <a:srgbClr val="D6E5EF"/>
                </a:solidFill>
                <a:latin typeface="Roboto" pitchFamily="34" charset="0"/>
                <a:ea typeface="Roboto" pitchFamily="34" charset="-122"/>
                <a:cs typeface="Roboto" pitchFamily="34" charset="-120"/>
              </a:rPr>
              <a:t>TypeScript, React, Svelte, SvelteKit, Webpack, HTML5, CSS3, Bootstrap, Dfinity Internet </a:t>
            </a:r>
            <a:r>
              <a:rPr lang="en-US" sz="2000" b="1" dirty="0" smtClean="0">
                <a:solidFill>
                  <a:srgbClr val="D6E5EF"/>
                </a:solidFill>
                <a:latin typeface="Roboto" pitchFamily="34" charset="0"/>
                <a:ea typeface="Roboto" pitchFamily="34" charset="-122"/>
                <a:cs typeface="Roboto" pitchFamily="34" charset="-120"/>
              </a:rPr>
              <a:t>Computer</a:t>
            </a:r>
          </a:p>
          <a:p>
            <a:pPr marL="342900" indent="-342900" algn="l">
              <a:lnSpc>
                <a:spcPts val="2799"/>
              </a:lnSpc>
              <a:buSzPct val="100000"/>
              <a:buChar char="•"/>
            </a:pPr>
            <a:endParaRPr lang="en-US" sz="2000" dirty="0"/>
          </a:p>
        </p:txBody>
      </p:sp>
      <p:pic>
        <p:nvPicPr>
          <p:cNvPr id="8" name="Image 1" descr="preencoded.png"/>
          <p:cNvPicPr>
            <a:picLocks noChangeAspect="1"/>
          </p:cNvPicPr>
          <p:nvPr/>
        </p:nvPicPr>
        <p:blipFill>
          <a:blip r:embed="rId4"/>
          <a:stretch>
            <a:fillRect/>
          </a:stretch>
        </p:blipFill>
        <p:spPr>
          <a:xfrm>
            <a:off x="7481768" y="2014061"/>
            <a:ext cx="555427" cy="555427"/>
          </a:xfrm>
          <a:prstGeom prst="rect">
            <a:avLst/>
          </a:prstGeom>
        </p:spPr>
      </p:pic>
      <p:sp>
        <p:nvSpPr>
          <p:cNvPr id="9" name="Text 5"/>
          <p:cNvSpPr/>
          <p:nvPr/>
        </p:nvSpPr>
        <p:spPr>
          <a:xfrm>
            <a:off x="7481768" y="2791658"/>
            <a:ext cx="2950488" cy="347186"/>
          </a:xfrm>
          <a:prstGeom prst="rect">
            <a:avLst/>
          </a:prstGeom>
          <a:noFill/>
          <a:ln/>
        </p:spPr>
        <p:txBody>
          <a:bodyPr wrap="none" rtlCol="0" anchor="t"/>
          <a:lstStyle/>
          <a:p>
            <a:pPr marL="0" indent="0" algn="l">
              <a:lnSpc>
                <a:spcPts val="2734"/>
              </a:lnSpc>
              <a:buNone/>
            </a:pPr>
            <a:r>
              <a:rPr lang="en-US" sz="2400" dirty="0">
                <a:solidFill>
                  <a:srgbClr val="D6E5EF"/>
                </a:solidFill>
                <a:latin typeface="Roboto Slab" pitchFamily="34" charset="0"/>
                <a:ea typeface="Roboto Slab" pitchFamily="34" charset="-122"/>
                <a:cs typeface="Roboto Slab" pitchFamily="34" charset="-120"/>
              </a:rPr>
              <a:t>Backend Technologies</a:t>
            </a:r>
            <a:endParaRPr lang="en-US" sz="2400" dirty="0"/>
          </a:p>
        </p:txBody>
      </p:sp>
      <p:sp>
        <p:nvSpPr>
          <p:cNvPr id="10" name="Text 6"/>
          <p:cNvSpPr/>
          <p:nvPr/>
        </p:nvSpPr>
        <p:spPr>
          <a:xfrm>
            <a:off x="7837170" y="3272076"/>
            <a:ext cx="5546765" cy="710803"/>
          </a:xfrm>
          <a:prstGeom prst="rect">
            <a:avLst/>
          </a:prstGeom>
          <a:noFill/>
          <a:ln/>
        </p:spPr>
        <p:txBody>
          <a:bodyPr wrap="square" rtlCol="0" anchor="t"/>
          <a:lstStyle/>
          <a:p>
            <a:pPr marL="342900" indent="-342900" algn="l">
              <a:lnSpc>
                <a:spcPts val="2799"/>
              </a:lnSpc>
              <a:buSzPct val="100000"/>
              <a:buChar char="•"/>
            </a:pPr>
            <a:r>
              <a:rPr lang="en-US" sz="2000" b="1" dirty="0">
                <a:solidFill>
                  <a:srgbClr val="D6E5EF"/>
                </a:solidFill>
                <a:latin typeface="Roboto" pitchFamily="34" charset="0"/>
                <a:ea typeface="Roboto" pitchFamily="34" charset="-122"/>
                <a:cs typeface="Roboto" pitchFamily="34" charset="-120"/>
              </a:rPr>
              <a:t>Node.js, DFX, Motoko, Rust, PostgreSQL, Redis, Express.js</a:t>
            </a:r>
            <a:endParaRPr lang="en-US" sz="2000" dirty="0"/>
          </a:p>
        </p:txBody>
      </p:sp>
      <p:sp>
        <p:nvSpPr>
          <p:cNvPr id="11" name="Text 7"/>
          <p:cNvSpPr/>
          <p:nvPr/>
        </p:nvSpPr>
        <p:spPr>
          <a:xfrm>
            <a:off x="1246346" y="4442461"/>
            <a:ext cx="2777490" cy="347186"/>
          </a:xfrm>
          <a:prstGeom prst="rect">
            <a:avLst/>
          </a:prstGeom>
          <a:noFill/>
          <a:ln/>
        </p:spPr>
        <p:txBody>
          <a:bodyPr wrap="none" rtlCol="0" anchor="t"/>
          <a:lstStyle/>
          <a:p>
            <a:pPr marL="0" indent="0">
              <a:lnSpc>
                <a:spcPts val="2734"/>
              </a:lnSpc>
              <a:buNone/>
            </a:pPr>
            <a:r>
              <a:rPr lang="en-US" sz="2400" dirty="0" smtClean="0">
                <a:solidFill>
                  <a:srgbClr val="76B9FF"/>
                </a:solidFill>
                <a:latin typeface="Roboto Slab" pitchFamily="34" charset="0"/>
                <a:ea typeface="Roboto Slab" pitchFamily="34" charset="-122"/>
                <a:cs typeface="Roboto Slab" pitchFamily="34" charset="-120"/>
              </a:rPr>
              <a:t>Other </a:t>
            </a:r>
            <a:r>
              <a:rPr lang="en-US" sz="2400" dirty="0">
                <a:solidFill>
                  <a:srgbClr val="76B9FF"/>
                </a:solidFill>
                <a:latin typeface="Roboto Slab" pitchFamily="34" charset="0"/>
                <a:ea typeface="Roboto Slab" pitchFamily="34" charset="-122"/>
                <a:cs typeface="Roboto Slab" pitchFamily="34" charset="-120"/>
              </a:rPr>
              <a:t>Technologies</a:t>
            </a:r>
            <a:endParaRPr lang="en-US" sz="2400" dirty="0"/>
          </a:p>
        </p:txBody>
      </p:sp>
      <p:sp>
        <p:nvSpPr>
          <p:cNvPr id="12" name="Shape 8"/>
          <p:cNvSpPr/>
          <p:nvPr/>
        </p:nvSpPr>
        <p:spPr>
          <a:xfrm>
            <a:off x="1246346" y="4996577"/>
            <a:ext cx="2022872" cy="799743"/>
          </a:xfrm>
          <a:prstGeom prst="roundRect">
            <a:avLst>
              <a:gd name="adj" fmla="val 4168"/>
            </a:avLst>
          </a:prstGeom>
          <a:solidFill>
            <a:srgbClr val="3F4652"/>
          </a:solidFill>
          <a:ln/>
        </p:spPr>
      </p:sp>
      <p:sp>
        <p:nvSpPr>
          <p:cNvPr id="13" name="Text 9"/>
          <p:cNvSpPr/>
          <p:nvPr/>
        </p:nvSpPr>
        <p:spPr>
          <a:xfrm>
            <a:off x="1468517" y="5174218"/>
            <a:ext cx="114538" cy="444341"/>
          </a:xfrm>
          <a:prstGeom prst="rect">
            <a:avLst/>
          </a:prstGeom>
          <a:noFill/>
          <a:ln/>
        </p:spPr>
        <p:txBody>
          <a:bodyPr wrap="none" rtlCol="0" anchor="t"/>
          <a:lstStyle/>
          <a:p>
            <a:pPr marL="0" indent="0" algn="ctr">
              <a:lnSpc>
                <a:spcPts val="3499"/>
              </a:lnSpc>
              <a:buNone/>
            </a:pPr>
            <a:r>
              <a:rPr lang="en-US" sz="2187" dirty="0">
                <a:solidFill>
                  <a:srgbClr val="D6E5EF"/>
                </a:solidFill>
                <a:latin typeface="Roboto Slab" pitchFamily="34" charset="0"/>
                <a:ea typeface="Roboto Slab" pitchFamily="34" charset="-122"/>
                <a:cs typeface="Roboto Slab" pitchFamily="34" charset="-120"/>
              </a:rPr>
              <a:t>1</a:t>
            </a:r>
            <a:endParaRPr lang="en-US" sz="2187" dirty="0"/>
          </a:p>
        </p:txBody>
      </p:sp>
      <p:sp>
        <p:nvSpPr>
          <p:cNvPr id="14" name="Text 10"/>
          <p:cNvSpPr/>
          <p:nvPr/>
        </p:nvSpPr>
        <p:spPr>
          <a:xfrm>
            <a:off x="3491389" y="5218748"/>
            <a:ext cx="7204948" cy="355402"/>
          </a:xfrm>
          <a:prstGeom prst="rect">
            <a:avLst/>
          </a:prstGeom>
          <a:noFill/>
          <a:ln/>
        </p:spPr>
        <p:txBody>
          <a:bodyPr wrap="none" rtlCol="0" anchor="t"/>
          <a:lstStyle/>
          <a:p>
            <a:pPr marL="0" indent="0" algn="l">
              <a:lnSpc>
                <a:spcPts val="2799"/>
              </a:lnSpc>
              <a:buNone/>
            </a:pPr>
            <a:r>
              <a:rPr lang="en-US" sz="2000" b="1" dirty="0">
                <a:solidFill>
                  <a:srgbClr val="D6E5EF"/>
                </a:solidFill>
                <a:latin typeface="Roboto" pitchFamily="34" charset="0"/>
                <a:ea typeface="Roboto" pitchFamily="34" charset="-122"/>
                <a:cs typeface="Roboto" pitchFamily="34" charset="-120"/>
              </a:rPr>
              <a:t>ICP: Powering </a:t>
            </a:r>
            <a:r>
              <a:rPr lang="en-US" sz="2000" b="1" dirty="0" smtClean="0">
                <a:solidFill>
                  <a:srgbClr val="D6E5EF"/>
                </a:solidFill>
                <a:latin typeface="Roboto" pitchFamily="34" charset="0"/>
                <a:ea typeface="Roboto" pitchFamily="34" charset="-122"/>
                <a:cs typeface="Roboto" pitchFamily="34" charset="-120"/>
              </a:rPr>
              <a:t>the </a:t>
            </a:r>
            <a:r>
              <a:rPr lang="en-US" sz="2000" b="1" dirty="0">
                <a:solidFill>
                  <a:srgbClr val="D6E5EF"/>
                </a:solidFill>
                <a:latin typeface="Roboto" pitchFamily="34" charset="0"/>
                <a:ea typeface="Roboto" pitchFamily="34" charset="-122"/>
                <a:cs typeface="Roboto" pitchFamily="34" charset="-120"/>
              </a:rPr>
              <a:t>backend canisters and ensures decentralized hosting.</a:t>
            </a:r>
            <a:endParaRPr lang="en-US" sz="2000" dirty="0"/>
          </a:p>
        </p:txBody>
      </p:sp>
      <p:sp>
        <p:nvSpPr>
          <p:cNvPr id="15" name="Shape 11"/>
          <p:cNvSpPr/>
          <p:nvPr/>
        </p:nvSpPr>
        <p:spPr>
          <a:xfrm>
            <a:off x="3380303" y="5781080"/>
            <a:ext cx="9892546" cy="15240"/>
          </a:xfrm>
          <a:prstGeom prst="roundRect">
            <a:avLst>
              <a:gd name="adj" fmla="val 218700"/>
            </a:avLst>
          </a:prstGeom>
          <a:solidFill>
            <a:srgbClr val="585F6B"/>
          </a:solidFill>
          <a:ln/>
        </p:spPr>
      </p:sp>
      <p:sp>
        <p:nvSpPr>
          <p:cNvPr id="16" name="Shape 12"/>
          <p:cNvSpPr/>
          <p:nvPr/>
        </p:nvSpPr>
        <p:spPr>
          <a:xfrm>
            <a:off x="1246346" y="5907405"/>
            <a:ext cx="4045744" cy="799743"/>
          </a:xfrm>
          <a:prstGeom prst="roundRect">
            <a:avLst>
              <a:gd name="adj" fmla="val 4168"/>
            </a:avLst>
          </a:prstGeom>
          <a:solidFill>
            <a:srgbClr val="3F4652"/>
          </a:solidFill>
          <a:ln/>
        </p:spPr>
      </p:sp>
      <p:sp>
        <p:nvSpPr>
          <p:cNvPr id="17" name="Text 13"/>
          <p:cNvSpPr/>
          <p:nvPr/>
        </p:nvSpPr>
        <p:spPr>
          <a:xfrm>
            <a:off x="1468517" y="6085046"/>
            <a:ext cx="153353" cy="444341"/>
          </a:xfrm>
          <a:prstGeom prst="rect">
            <a:avLst/>
          </a:prstGeom>
          <a:noFill/>
          <a:ln/>
        </p:spPr>
        <p:txBody>
          <a:bodyPr wrap="none" rtlCol="0" anchor="t"/>
          <a:lstStyle/>
          <a:p>
            <a:pPr marL="0" indent="0" algn="ctr">
              <a:lnSpc>
                <a:spcPts val="3499"/>
              </a:lnSpc>
              <a:buNone/>
            </a:pPr>
            <a:r>
              <a:rPr lang="en-US" sz="2187" dirty="0">
                <a:solidFill>
                  <a:srgbClr val="D6E5EF"/>
                </a:solidFill>
                <a:latin typeface="Roboto Slab" pitchFamily="34" charset="0"/>
                <a:ea typeface="Roboto Slab" pitchFamily="34" charset="-122"/>
                <a:cs typeface="Roboto Slab" pitchFamily="34" charset="-120"/>
              </a:rPr>
              <a:t>2</a:t>
            </a:r>
            <a:endParaRPr lang="en-US" sz="2187" dirty="0"/>
          </a:p>
        </p:txBody>
      </p:sp>
      <p:sp>
        <p:nvSpPr>
          <p:cNvPr id="18" name="Text 14"/>
          <p:cNvSpPr/>
          <p:nvPr/>
        </p:nvSpPr>
        <p:spPr>
          <a:xfrm>
            <a:off x="5514261" y="6129576"/>
            <a:ext cx="4471630" cy="355402"/>
          </a:xfrm>
          <a:prstGeom prst="rect">
            <a:avLst/>
          </a:prstGeom>
          <a:noFill/>
          <a:ln/>
        </p:spPr>
        <p:txBody>
          <a:bodyPr wrap="none" rtlCol="0" anchor="t"/>
          <a:lstStyle/>
          <a:p>
            <a:pPr marL="0" indent="0" algn="l">
              <a:lnSpc>
                <a:spcPts val="2799"/>
              </a:lnSpc>
              <a:buNone/>
            </a:pPr>
            <a:r>
              <a:rPr lang="en-US" sz="2000" b="1" dirty="0">
                <a:solidFill>
                  <a:srgbClr val="D6E5EF"/>
                </a:solidFill>
                <a:latin typeface="Roboto" pitchFamily="34" charset="0"/>
                <a:ea typeface="Roboto" pitchFamily="34" charset="-122"/>
                <a:cs typeface="Roboto" pitchFamily="34" charset="-120"/>
              </a:rPr>
              <a:t>Dapp: Describes the type of application built.</a:t>
            </a:r>
            <a:endParaRPr lang="en-US" sz="2000" dirty="0"/>
          </a:p>
        </p:txBody>
      </p:sp>
      <p:sp>
        <p:nvSpPr>
          <p:cNvPr id="19" name="Shape 15"/>
          <p:cNvSpPr/>
          <p:nvPr/>
        </p:nvSpPr>
        <p:spPr>
          <a:xfrm>
            <a:off x="5403175" y="6691908"/>
            <a:ext cx="7869674" cy="15240"/>
          </a:xfrm>
          <a:prstGeom prst="roundRect">
            <a:avLst>
              <a:gd name="adj" fmla="val 218700"/>
            </a:avLst>
          </a:prstGeom>
          <a:solidFill>
            <a:srgbClr val="585F6B"/>
          </a:solidFill>
          <a:ln/>
        </p:spPr>
      </p:sp>
      <p:sp>
        <p:nvSpPr>
          <p:cNvPr id="20" name="Shape 16"/>
          <p:cNvSpPr/>
          <p:nvPr/>
        </p:nvSpPr>
        <p:spPr>
          <a:xfrm>
            <a:off x="1246346" y="6818233"/>
            <a:ext cx="6068735" cy="799743"/>
          </a:xfrm>
          <a:prstGeom prst="roundRect">
            <a:avLst>
              <a:gd name="adj" fmla="val 4168"/>
            </a:avLst>
          </a:prstGeom>
          <a:solidFill>
            <a:srgbClr val="3F4652"/>
          </a:solidFill>
          <a:ln/>
        </p:spPr>
      </p:sp>
      <p:sp>
        <p:nvSpPr>
          <p:cNvPr id="21" name="Text 17"/>
          <p:cNvSpPr/>
          <p:nvPr/>
        </p:nvSpPr>
        <p:spPr>
          <a:xfrm>
            <a:off x="1468517" y="6995874"/>
            <a:ext cx="150019" cy="444341"/>
          </a:xfrm>
          <a:prstGeom prst="rect">
            <a:avLst/>
          </a:prstGeom>
          <a:noFill/>
          <a:ln/>
        </p:spPr>
        <p:txBody>
          <a:bodyPr wrap="none" rtlCol="0" anchor="t"/>
          <a:lstStyle/>
          <a:p>
            <a:pPr marL="0" indent="0" algn="ctr">
              <a:lnSpc>
                <a:spcPts val="3499"/>
              </a:lnSpc>
              <a:buNone/>
            </a:pPr>
            <a:r>
              <a:rPr lang="en-US" sz="2187" dirty="0">
                <a:solidFill>
                  <a:srgbClr val="D6E5EF"/>
                </a:solidFill>
                <a:latin typeface="Roboto Slab" pitchFamily="34" charset="0"/>
                <a:ea typeface="Roboto Slab" pitchFamily="34" charset="-122"/>
                <a:cs typeface="Roboto Slab" pitchFamily="34" charset="-120"/>
              </a:rPr>
              <a:t>3</a:t>
            </a:r>
            <a:endParaRPr lang="en-US" sz="2187" dirty="0"/>
          </a:p>
        </p:txBody>
      </p:sp>
      <p:sp>
        <p:nvSpPr>
          <p:cNvPr id="22" name="Text 18"/>
          <p:cNvSpPr/>
          <p:nvPr/>
        </p:nvSpPr>
        <p:spPr>
          <a:xfrm>
            <a:off x="7537252" y="7040404"/>
            <a:ext cx="4517231" cy="355402"/>
          </a:xfrm>
          <a:prstGeom prst="rect">
            <a:avLst/>
          </a:prstGeom>
          <a:noFill/>
          <a:ln/>
        </p:spPr>
        <p:txBody>
          <a:bodyPr wrap="none" rtlCol="0" anchor="t"/>
          <a:lstStyle/>
          <a:p>
            <a:pPr marL="0" indent="0" algn="l">
              <a:lnSpc>
                <a:spcPts val="2799"/>
              </a:lnSpc>
              <a:buNone/>
            </a:pPr>
            <a:r>
              <a:rPr lang="en-US" sz="2000" b="1" dirty="0">
                <a:solidFill>
                  <a:srgbClr val="D6E5EF"/>
                </a:solidFill>
                <a:latin typeface="Roboto" pitchFamily="34" charset="0"/>
                <a:ea typeface="Roboto" pitchFamily="34" charset="-122"/>
                <a:cs typeface="Roboto" pitchFamily="34" charset="-120"/>
              </a:rPr>
              <a:t>Dacade: A resource for improving </a:t>
            </a:r>
            <a:r>
              <a:rPr lang="en-US" sz="2000" b="1" dirty="0" smtClean="0">
                <a:solidFill>
                  <a:srgbClr val="D6E5EF"/>
                </a:solidFill>
                <a:latin typeface="Roboto" pitchFamily="34" charset="0"/>
                <a:ea typeface="Roboto" pitchFamily="34" charset="-122"/>
                <a:cs typeface="Roboto" pitchFamily="34" charset="-120"/>
              </a:rPr>
              <a:t>the </a:t>
            </a:r>
            <a:r>
              <a:rPr lang="en-US" sz="2000" b="1" dirty="0" smtClean="0">
                <a:solidFill>
                  <a:srgbClr val="D6E5EF"/>
                </a:solidFill>
                <a:latin typeface="Roboto" pitchFamily="34" charset="0"/>
                <a:ea typeface="Roboto" pitchFamily="34" charset="-122"/>
                <a:cs typeface="Roboto" pitchFamily="34" charset="-120"/>
              </a:rPr>
              <a:t>project</a:t>
            </a:r>
            <a:r>
              <a:rPr lang="en-US" sz="2000" b="1" dirty="0">
                <a:solidFill>
                  <a:srgbClr val="D6E5EF"/>
                </a:solidFill>
                <a:latin typeface="Roboto" pitchFamily="34" charset="0"/>
                <a:ea typeface="Roboto" pitchFamily="34" charset="-122"/>
                <a:cs typeface="Roboto" pitchFamily="34" charset="-120"/>
              </a:rPr>
              <a:t>.</a:t>
            </a:r>
            <a:endParaRPr lang="en-US" sz="2000" dirty="0"/>
          </a:p>
        </p:txBody>
      </p:sp>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864037" y="607466"/>
            <a:ext cx="6172200" cy="771525"/>
          </a:xfrm>
          <a:prstGeom prst="rect">
            <a:avLst/>
          </a:prstGeom>
          <a:noFill/>
          <a:ln/>
        </p:spPr>
        <p:txBody>
          <a:bodyPr wrap="none" rtlCol="0" anchor="t"/>
          <a:lstStyle/>
          <a:p>
            <a:pPr marL="0" indent="0">
              <a:lnSpc>
                <a:spcPts val="6075"/>
              </a:lnSpc>
              <a:buNone/>
            </a:pPr>
            <a:r>
              <a:rPr lang="en-US" sz="6600" dirty="0">
                <a:solidFill>
                  <a:srgbClr val="76B9FF"/>
                </a:solidFill>
                <a:latin typeface="Roboto Slab" pitchFamily="34" charset="0"/>
                <a:ea typeface="Roboto Slab" pitchFamily="34" charset="-122"/>
                <a:cs typeface="Roboto Slab" pitchFamily="34" charset="-120"/>
              </a:rPr>
              <a:t>Continuation …</a:t>
            </a:r>
            <a:endParaRPr lang="en-US" sz="66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122" y="1758734"/>
            <a:ext cx="1169715" cy="116971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0983" y="1747557"/>
            <a:ext cx="1572611" cy="149334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8737" y="3740533"/>
            <a:ext cx="2857500" cy="1195387"/>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1035" y="6616297"/>
            <a:ext cx="3198538" cy="1032277"/>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67043" y="1756110"/>
            <a:ext cx="1889565" cy="1936152"/>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71088" y="5795337"/>
            <a:ext cx="1819055" cy="1685564"/>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1665" y="1659731"/>
            <a:ext cx="3829050" cy="1190625"/>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31461" y="5581988"/>
            <a:ext cx="2537480" cy="1232008"/>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22199" y="3925614"/>
            <a:ext cx="1717704" cy="1296929"/>
          </a:xfrm>
          <a:prstGeom prst="rect">
            <a:avLst/>
          </a:prstGeom>
        </p:spPr>
      </p:pic>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45503" y="5926129"/>
            <a:ext cx="1546500" cy="1844565"/>
          </a:xfrm>
          <a:prstGeom prst="rect">
            <a:avLst/>
          </a:prstGeom>
        </p:spPr>
      </p:pic>
      <p:pic>
        <p:nvPicPr>
          <p:cNvPr id="19" name="Picture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31290" y="3727959"/>
            <a:ext cx="1230532" cy="1257702"/>
          </a:xfrm>
          <a:prstGeom prst="rect">
            <a:avLst/>
          </a:prstGeom>
        </p:spPr>
      </p:pic>
      <p:pic>
        <p:nvPicPr>
          <p:cNvPr id="20" name="Picture 1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5436" y="5080639"/>
            <a:ext cx="2850603" cy="1117353"/>
          </a:xfrm>
          <a:prstGeom prst="rect">
            <a:avLst/>
          </a:prstGeom>
        </p:spPr>
      </p:pic>
      <p:pic>
        <p:nvPicPr>
          <p:cNvPr id="21" name="Picture 2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3546" y="3701648"/>
            <a:ext cx="2374872" cy="1032277"/>
          </a:xfrm>
          <a:prstGeom prst="rect">
            <a:avLst/>
          </a:prstGeom>
        </p:spPr>
      </p:pic>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412</Words>
  <Application>Microsoft Office PowerPoint</Application>
  <PresentationFormat>Custom</PresentationFormat>
  <Paragraphs>87</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Roboto</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18</cp:revision>
  <dcterms:created xsi:type="dcterms:W3CDTF">2024-08-17T04:45:36Z</dcterms:created>
  <dcterms:modified xsi:type="dcterms:W3CDTF">2024-08-17T06:09:54Z</dcterms:modified>
</cp:coreProperties>
</file>